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5" r:id="rId2"/>
    <p:sldId id="257" r:id="rId3"/>
    <p:sldId id="258" r:id="rId4"/>
    <p:sldId id="264" r:id="rId5"/>
    <p:sldId id="261" r:id="rId6"/>
    <p:sldId id="262" r:id="rId7"/>
    <p:sldId id="263" r:id="rId8"/>
    <p:sldId id="259" r:id="rId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075" y="1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54FB68-6449-493D-AB9A-AC559CB04039}" type="datetimeFigureOut">
              <a:rPr lang="uk-UA" smtClean="0"/>
              <a:pPr/>
              <a:t>16.10.2019</a:t>
            </a:fld>
            <a:endParaRPr lang="uk-UA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3B2B96-81FB-4448-B89A-32E7614C6A03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53481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B2B96-81FB-4448-B89A-32E7614C6A03}" type="slidenum">
              <a:rPr lang="uk-UA" smtClean="0"/>
              <a:pPr/>
              <a:t>2</a:t>
            </a:fld>
            <a:endParaRPr lang="uk-U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A8CC8FD-38D8-4FF1-B334-1D323D772C8F}" type="datetimeFigureOut">
              <a:rPr lang="uk-UA" smtClean="0"/>
              <a:pPr/>
              <a:t>16.10.2019</a:t>
            </a:fld>
            <a:endParaRPr lang="uk-UA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44519E4-AEBD-4141-9B89-C637A6F3F3F9}" type="slidenum">
              <a:rPr lang="uk-UA" smtClean="0"/>
              <a:pPr/>
              <a:t>‹№›</a:t>
            </a:fld>
            <a:endParaRPr lang="uk-UA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CC8FD-38D8-4FF1-B334-1D323D772C8F}" type="datetimeFigureOut">
              <a:rPr lang="uk-UA" smtClean="0"/>
              <a:pPr/>
              <a:t>16.10.2019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19E4-AEBD-4141-9B89-C637A6F3F3F9}" type="slidenum">
              <a:rPr lang="uk-UA" smtClean="0"/>
              <a:pPr/>
              <a:t>‹№›</a:t>
            </a:fld>
            <a:endParaRPr lang="uk-UA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CC8FD-38D8-4FF1-B334-1D323D772C8F}" type="datetimeFigureOut">
              <a:rPr lang="uk-UA" smtClean="0"/>
              <a:pPr/>
              <a:t>16.10.2019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19E4-AEBD-4141-9B89-C637A6F3F3F9}" type="slidenum">
              <a:rPr lang="uk-UA" smtClean="0"/>
              <a:pPr/>
              <a:t>‹№›</a:t>
            </a:fld>
            <a:endParaRPr lang="uk-UA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A8CC8FD-38D8-4FF1-B334-1D323D772C8F}" type="datetimeFigureOut">
              <a:rPr lang="uk-UA" smtClean="0"/>
              <a:pPr/>
              <a:t>16.10.2019</a:t>
            </a:fld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44519E4-AEBD-4141-9B89-C637A6F3F3F9}" type="slidenum">
              <a:rPr lang="uk-UA" smtClean="0"/>
              <a:pPr/>
              <a:t>‹№›</a:t>
            </a:fld>
            <a:endParaRPr lang="uk-UA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A8CC8FD-38D8-4FF1-B334-1D323D772C8F}" type="datetimeFigureOut">
              <a:rPr lang="uk-UA" smtClean="0"/>
              <a:pPr/>
              <a:t>16.10.2019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44519E4-AEBD-4141-9B89-C637A6F3F3F9}" type="slidenum">
              <a:rPr lang="uk-UA" smtClean="0"/>
              <a:pPr/>
              <a:t>‹№›</a:t>
            </a:fld>
            <a:endParaRPr lang="uk-U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CC8FD-38D8-4FF1-B334-1D323D772C8F}" type="datetimeFigureOut">
              <a:rPr lang="uk-UA" smtClean="0"/>
              <a:pPr/>
              <a:t>16.10.2019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19E4-AEBD-4141-9B89-C637A6F3F3F9}" type="slidenum">
              <a:rPr lang="uk-UA" smtClean="0"/>
              <a:pPr/>
              <a:t>‹№›</a:t>
            </a:fld>
            <a:endParaRPr lang="uk-UA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CC8FD-38D8-4FF1-B334-1D323D772C8F}" type="datetimeFigureOut">
              <a:rPr lang="uk-UA" smtClean="0"/>
              <a:pPr/>
              <a:t>16.10.2019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19E4-AEBD-4141-9B89-C637A6F3F3F9}" type="slidenum">
              <a:rPr lang="uk-UA" smtClean="0"/>
              <a:pPr/>
              <a:t>‹№›</a:t>
            </a:fld>
            <a:endParaRPr lang="uk-UA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A8CC8FD-38D8-4FF1-B334-1D323D772C8F}" type="datetimeFigureOut">
              <a:rPr lang="uk-UA" smtClean="0"/>
              <a:pPr/>
              <a:t>16.10.2019</a:t>
            </a:fld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44519E4-AEBD-4141-9B89-C637A6F3F3F9}" type="slidenum">
              <a:rPr lang="uk-UA" smtClean="0"/>
              <a:pPr/>
              <a:t>‹№›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CC8FD-38D8-4FF1-B334-1D323D772C8F}" type="datetimeFigureOut">
              <a:rPr lang="uk-UA" smtClean="0"/>
              <a:pPr/>
              <a:t>16.10.2019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19E4-AEBD-4141-9B89-C637A6F3F3F9}" type="slidenum">
              <a:rPr lang="uk-UA" smtClean="0"/>
              <a:pPr/>
              <a:t>‹№›</a:t>
            </a:fld>
            <a:endParaRPr lang="uk-UA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A8CC8FD-38D8-4FF1-B334-1D323D772C8F}" type="datetimeFigureOut">
              <a:rPr lang="uk-UA" smtClean="0"/>
              <a:pPr/>
              <a:t>16.10.2019</a:t>
            </a:fld>
            <a:endParaRPr lang="uk-UA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44519E4-AEBD-4141-9B89-C637A6F3F3F9}" type="slidenum">
              <a:rPr lang="uk-UA" smtClean="0"/>
              <a:pPr/>
              <a:t>‹№›</a:t>
            </a:fld>
            <a:endParaRPr lang="uk-UA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A8CC8FD-38D8-4FF1-B334-1D323D772C8F}" type="datetimeFigureOut">
              <a:rPr lang="uk-UA" smtClean="0"/>
              <a:pPr/>
              <a:t>16.10.2019</a:t>
            </a:fld>
            <a:endParaRPr lang="uk-UA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44519E4-AEBD-4141-9B89-C637A6F3F3F9}" type="slidenum">
              <a:rPr lang="uk-UA" smtClean="0"/>
              <a:pPr/>
              <a:t>‹№›</a:t>
            </a:fld>
            <a:endParaRPr lang="uk-UA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 dirty="0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A8CC8FD-38D8-4FF1-B334-1D323D772C8F}" type="datetimeFigureOut">
              <a:rPr lang="uk-UA" smtClean="0"/>
              <a:pPr/>
              <a:t>16.10.2019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44519E4-AEBD-4141-9B89-C637A6F3F3F9}" type="slidenum">
              <a:rPr lang="uk-UA" smtClean="0"/>
              <a:pPr/>
              <a:t>‹№›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ipe dir="d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p250G\Downloads\plann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85800" y="2750339"/>
            <a:ext cx="7772400" cy="135732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anchor="ctr">
            <a:normAutofit fontScale="975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Budgeting is in an 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4400" b="1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administrative account</a:t>
            </a:r>
            <a:endParaRPr kumimoji="0" lang="uk-UA" sz="4400" b="1" i="0" u="none" strike="noStrike" kern="1200" cap="small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928670"/>
            <a:ext cx="7858180" cy="76944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just"/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- it is the process of planning of future operations of firm and registration of his results as a system of budgets.</a:t>
            </a:r>
            <a:endParaRPr lang="uk-UA" sz="2200" dirty="0">
              <a:solidFill>
                <a:schemeClr val="bg2">
                  <a:lumMod val="1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" name="Заголовок 2"/>
          <p:cNvSpPr txBox="1">
            <a:spLocks/>
          </p:cNvSpPr>
          <p:nvPr/>
        </p:nvSpPr>
        <p:spPr>
          <a:xfrm>
            <a:off x="500034" y="214290"/>
            <a:ext cx="3857652" cy="714380"/>
          </a:xfrm>
          <a:prstGeom prst="rect">
            <a:avLst/>
          </a:prstGeom>
          <a:solidFill>
            <a:schemeClr val="bg2"/>
          </a:solidFill>
        </p:spPr>
        <p:txBody>
          <a:bodyPr anchor="ctr">
            <a:normAutofit/>
          </a:bodyPr>
          <a:lstStyle/>
          <a:p>
            <a:pPr lvl="0" algn="just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kumimoji="0" lang="uk-UA" sz="4000" b="1" i="0" u="none" strike="noStrike" kern="1200" cap="sm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Narrow" pitchFamily="34" charset="0"/>
                <a:ea typeface="+mj-ea"/>
                <a:cs typeface="Arial" pitchFamily="34" charset="0"/>
              </a:rPr>
              <a:t> </a:t>
            </a:r>
            <a:r>
              <a:rPr lang="en-US" sz="4000" b="1" dirty="0">
                <a:solidFill>
                  <a:schemeClr val="tx2"/>
                </a:solidFill>
                <a:latin typeface="Arial Narrow" pitchFamily="34" charset="0"/>
              </a:rPr>
              <a:t>Budgeting </a:t>
            </a:r>
            <a:r>
              <a:rPr kumimoji="0" lang="en-US" sz="4000" b="1" i="0" u="none" strike="noStrike" kern="1200" cap="sm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 </a:t>
            </a:r>
            <a:endParaRPr kumimoji="0" lang="uk-UA" sz="40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Narrow" pitchFamily="34" charset="0"/>
              <a:ea typeface="+mj-ea"/>
              <a:cs typeface="Arial" pitchFamily="34" charset="0"/>
            </a:endParaRPr>
          </a:p>
        </p:txBody>
      </p:sp>
      <p:pic>
        <p:nvPicPr>
          <p:cNvPr id="4" name="Picture 6" descr="C:\Users\hp250G\Downloads\t3wONkmR9JKBAut5.jpg"/>
          <p:cNvPicPr>
            <a:picLocks noChangeAspect="1" noChangeArrowheads="1"/>
          </p:cNvPicPr>
          <p:nvPr/>
        </p:nvPicPr>
        <p:blipFill>
          <a:blip r:embed="rId3" cstate="print"/>
          <a:srcRect l="18266" r="20414"/>
          <a:stretch>
            <a:fillRect/>
          </a:stretch>
        </p:blipFill>
        <p:spPr bwMode="auto">
          <a:xfrm>
            <a:off x="500034" y="3000372"/>
            <a:ext cx="3512963" cy="298975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785786" y="1928802"/>
            <a:ext cx="4929222" cy="785818"/>
          </a:xfrm>
          <a:prstGeom prst="rect">
            <a:avLst/>
          </a:prstGeom>
          <a:solidFill>
            <a:schemeClr val="bg2"/>
          </a:solidFill>
        </p:spPr>
        <p:txBody>
          <a:bodyPr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uk-UA" sz="4000" b="1" i="0" u="none" strike="noStrike" kern="1200" cap="sm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Narrow" pitchFamily="34" charset="0"/>
                <a:ea typeface="+mj-ea"/>
                <a:cs typeface="Arial" pitchFamily="34" charset="0"/>
              </a:rPr>
              <a:t> </a:t>
            </a:r>
            <a:r>
              <a:rPr lang="en-US" sz="4000" b="1" dirty="0">
                <a:solidFill>
                  <a:schemeClr val="tx2"/>
                </a:solidFill>
                <a:latin typeface="Arial Narrow" pitchFamily="34" charset="0"/>
              </a:rPr>
              <a:t>Aim of budgeting</a:t>
            </a:r>
            <a:endParaRPr kumimoji="0" lang="uk-UA" sz="40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Narrow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4810" y="2928934"/>
            <a:ext cx="4500594" cy="34778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realization of the periodic planning;</a:t>
            </a:r>
          </a:p>
          <a:p>
            <a:pPr algn="just"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providing of coordination, </a:t>
            </a:r>
            <a:r>
              <a:rPr lang="uk-UA" sz="2200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cooperation</a:t>
            </a:r>
            <a:r>
              <a:rPr lang="uk-UA" sz="2200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and communication;</a:t>
            </a:r>
          </a:p>
          <a:p>
            <a:pPr algn="just"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quantitative ground of plans;</a:t>
            </a:r>
          </a:p>
          <a:p>
            <a:pPr algn="just"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creation of basis is for an estimation and control of fulfilling the plan;</a:t>
            </a:r>
          </a:p>
          <a:p>
            <a:pPr algn="just"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motivation of workers is through and </a:t>
            </a:r>
            <a:endParaRPr lang="uk-UA" sz="2200" dirty="0">
              <a:solidFill>
                <a:schemeClr val="bg2">
                  <a:lumMod val="10000"/>
                </a:schemeClr>
              </a:solidFill>
              <a:latin typeface="Arial Narrow" pitchFamily="34" charset="0"/>
            </a:endParaRPr>
          </a:p>
          <a:p>
            <a:pPr algn="just"/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orientation on gaining end of organization;</a:t>
            </a:r>
            <a:r>
              <a:rPr lang="uk-UA" sz="2200" kern="1500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</a:t>
            </a:r>
            <a:endParaRPr lang="en-US" sz="2200" kern="1500" dirty="0">
              <a:solidFill>
                <a:schemeClr val="bg2">
                  <a:lumMod val="10000"/>
                </a:schemeClr>
              </a:solidFill>
              <a:latin typeface="Arial Narrow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implementation of requirements of laws </a:t>
            </a:r>
            <a:endParaRPr lang="uk-UA" sz="2200" dirty="0">
              <a:solidFill>
                <a:schemeClr val="bg2">
                  <a:lumMod val="10000"/>
                </a:schemeClr>
              </a:solidFill>
              <a:latin typeface="Arial Narrow" pitchFamily="34" charset="0"/>
            </a:endParaRPr>
          </a:p>
          <a:p>
            <a:pPr algn="just"/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and contracts.</a:t>
            </a:r>
            <a:endParaRPr lang="uk-UA" sz="2200" kern="1500" dirty="0">
              <a:solidFill>
                <a:schemeClr val="bg2">
                  <a:lumMod val="10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214422"/>
            <a:ext cx="6143668" cy="144655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anchor="ctr">
            <a:spAutoFit/>
          </a:bodyPr>
          <a:lstStyle/>
          <a:p>
            <a:pPr algn="just"/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Within the framework of budgeting information must gather for the estimation of activity in a period covered, that allows to collate coordinates and if necessary operatively to specify the trajectory of motion to the strategic aims.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3286124"/>
            <a:ext cx="7143800" cy="144655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anchor="ctr">
            <a:spAutoFit/>
          </a:bodyPr>
          <a:lstStyle/>
          <a:p>
            <a:pPr algn="just"/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To control approaching to the strategic aims on results a quarter and month, it is needed to bind the budgetary articles and analytical cuts of budgetary model to the factors that influence on gaining end.</a:t>
            </a:r>
            <a:endParaRPr lang="uk-UA" sz="2200" dirty="0">
              <a:solidFill>
                <a:schemeClr val="bg2">
                  <a:lumMod val="1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4" name="Picture 3" descr="C:\Users\hp250G\Downloads\businessmen_team_high_five_1836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7183" y="428604"/>
            <a:ext cx="2946817" cy="235745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5000636"/>
            <a:ext cx="6929486" cy="76944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anchor="ctr">
            <a:spAutoFit/>
          </a:bodyPr>
          <a:lstStyle/>
          <a:p>
            <a:pPr algn="just"/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For these aims it is possible to use the balanced system of indexes, or system of  </a:t>
            </a:r>
            <a:r>
              <a:rPr lang="uk-UA" sz="2200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 </a:t>
            </a:r>
            <a:r>
              <a:rPr lang="en-US" sz="2200" b="1" i="1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key performance indicators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  (</a:t>
            </a:r>
            <a:r>
              <a:rPr lang="uk-UA" sz="2200" b="1" i="1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К</a:t>
            </a:r>
            <a:r>
              <a:rPr lang="en-US" sz="2200" b="1" i="1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PI).</a:t>
            </a:r>
            <a:endParaRPr lang="uk-UA" sz="2200" dirty="0">
              <a:solidFill>
                <a:schemeClr val="bg2">
                  <a:lumMod val="1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500034" y="214290"/>
            <a:ext cx="3857652" cy="714380"/>
          </a:xfrm>
          <a:prstGeom prst="rect">
            <a:avLst/>
          </a:prstGeom>
          <a:solidFill>
            <a:schemeClr val="bg2"/>
          </a:solidFill>
        </p:spPr>
        <p:txBody>
          <a:bodyPr anchor="ctr">
            <a:normAutofit/>
          </a:bodyPr>
          <a:lstStyle/>
          <a:p>
            <a:pPr lvl="0" algn="just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kumimoji="0" lang="uk-UA" sz="4000" b="1" i="0" u="none" strike="noStrike" kern="1200" cap="sm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Narrow" pitchFamily="34" charset="0"/>
                <a:ea typeface="+mj-ea"/>
                <a:cs typeface="Arial" pitchFamily="34" charset="0"/>
              </a:rPr>
              <a:t> </a:t>
            </a:r>
            <a:r>
              <a:rPr lang="en-US" sz="4000" b="1" dirty="0">
                <a:solidFill>
                  <a:schemeClr val="tx2"/>
                </a:solidFill>
                <a:latin typeface="Arial Narrow" pitchFamily="34" charset="0"/>
              </a:rPr>
              <a:t>Budgeting </a:t>
            </a:r>
            <a:r>
              <a:rPr kumimoji="0" lang="en-US" sz="4000" b="1" i="0" u="none" strike="noStrike" kern="1200" cap="sm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 </a:t>
            </a:r>
            <a:endParaRPr kumimoji="0" lang="uk-UA" sz="40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Narrow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357158" y="357166"/>
            <a:ext cx="6357982" cy="714396"/>
          </a:xfrm>
          <a:prstGeom prst="rect">
            <a:avLst/>
          </a:prstGeom>
          <a:solidFill>
            <a:schemeClr val="bg2"/>
          </a:solidFill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en-US" sz="4000" b="1" dirty="0">
                <a:solidFill>
                  <a:schemeClr val="tx2"/>
                </a:solidFill>
                <a:latin typeface="Arial Narrow" pitchFamily="34" charset="0"/>
              </a:rPr>
              <a:t>Aims and tasks of budgeting</a:t>
            </a:r>
            <a:endParaRPr kumimoji="0" lang="uk-UA" sz="4000" b="1" i="0" u="none" strike="noStrike" kern="1200" cap="small" spc="0" normalizeH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Narrow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643182"/>
            <a:ext cx="6715172" cy="4286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3. Co-ordination of activity of different subdivisions of enterprise;</a:t>
            </a:r>
            <a:endParaRPr lang="uk-UA" sz="2200" dirty="0">
              <a:solidFill>
                <a:schemeClr val="bg2">
                  <a:lumMod val="1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500174"/>
            <a:ext cx="7500990" cy="430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just"/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1. Development and control of strategic and tactical plans of enterprise;</a:t>
            </a:r>
            <a:endParaRPr lang="uk-UA" sz="2200" dirty="0">
              <a:solidFill>
                <a:schemeClr val="bg2">
                  <a:lumMod val="1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3786190"/>
            <a:ext cx="5357850" cy="430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just"/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5. Control is after the state of liquidity of enterprise;</a:t>
            </a:r>
            <a:endParaRPr lang="uk-UA" sz="2200" dirty="0">
              <a:solidFill>
                <a:schemeClr val="bg2">
                  <a:lumMod val="1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3214686"/>
            <a:ext cx="6215106" cy="430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just"/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4. Control is after duration of processes of productive cycle;</a:t>
            </a:r>
            <a:endParaRPr lang="uk-UA" sz="2200" dirty="0">
              <a:solidFill>
                <a:schemeClr val="bg2">
                  <a:lumMod val="1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2071679"/>
            <a:ext cx="7072362" cy="43088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anchor="ctr">
            <a:spAutoFit/>
          </a:bodyPr>
          <a:lstStyle/>
          <a:p>
            <a:pPr algn="just"/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2. Control is after a debtor and creditor debt;</a:t>
            </a:r>
            <a:endParaRPr lang="uk-UA" sz="2200" dirty="0">
              <a:solidFill>
                <a:schemeClr val="bg2">
                  <a:lumMod val="1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9" name="Picture 2" descr="C:\Users\hp250G\Downloads\phd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3643314"/>
            <a:ext cx="1785950" cy="296720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57158" y="4929198"/>
            <a:ext cx="4572000" cy="43088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anchor="ctr">
            <a:spAutoFit/>
          </a:bodyPr>
          <a:lstStyle/>
          <a:p>
            <a:pPr algn="just"/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7. Control is after the increase of business.</a:t>
            </a:r>
            <a:endParaRPr lang="ru-RU" sz="2200" dirty="0">
              <a:solidFill>
                <a:schemeClr val="bg2">
                  <a:lumMod val="1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4357694"/>
            <a:ext cx="5000660" cy="42862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anchor="ctr">
            <a:spAutoFit/>
          </a:bodyPr>
          <a:lstStyle/>
          <a:p>
            <a:pPr algn="just"/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6. Control is after profitability of general assets;</a:t>
            </a:r>
            <a:endParaRPr lang="ru-RU" sz="2200" dirty="0">
              <a:solidFill>
                <a:schemeClr val="bg2">
                  <a:lumMod val="10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285720" y="214290"/>
            <a:ext cx="5357850" cy="642942"/>
          </a:xfrm>
          <a:prstGeom prst="rect">
            <a:avLst/>
          </a:prstGeom>
          <a:solidFill>
            <a:schemeClr val="bg2"/>
          </a:solidFill>
        </p:spPr>
        <p:txBody>
          <a:bodyPr anchor="ctr">
            <a:noAutofit/>
          </a:bodyPr>
          <a:lstStyle/>
          <a:p>
            <a:pPr lvl="0" algn="just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en-US" sz="4000" b="1" dirty="0">
                <a:solidFill>
                  <a:schemeClr val="tx2"/>
                </a:solidFill>
                <a:latin typeface="Arial Narrow" pitchFamily="34" charset="0"/>
              </a:rPr>
              <a:t>Directions of budgeting</a:t>
            </a:r>
            <a:endParaRPr kumimoji="0" lang="uk-UA" sz="4000" b="1" i="0" u="none" strike="noStrike" kern="1200" cap="small" spc="0" normalizeH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Narrow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57356" y="1500174"/>
            <a:ext cx="6072230" cy="17851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just"/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Preparation of functional budgets, id est budgets of subdivisions of enterprise. Accordingly subdivision of enterprise, for that a separate budget and realizable control of his implementation can be made, is a budgetary center.</a:t>
            </a:r>
            <a:endParaRPr lang="uk-UA" sz="2200" dirty="0">
              <a:solidFill>
                <a:schemeClr val="bg2">
                  <a:lumMod val="1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4071942"/>
            <a:ext cx="3429024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Development of standards (norms) of charges is on the production of separate wares or services.</a:t>
            </a:r>
            <a:endParaRPr lang="uk-UA" sz="2200" dirty="0">
              <a:solidFill>
                <a:schemeClr val="bg2">
                  <a:lumMod val="1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3571876"/>
            <a:ext cx="2357454" cy="430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Second direction</a:t>
            </a:r>
            <a:endParaRPr lang="uk-UA" sz="2200" b="1" dirty="0">
              <a:solidFill>
                <a:schemeClr val="bg2">
                  <a:lumMod val="1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1000108"/>
            <a:ext cx="2357454" cy="430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First direction</a:t>
            </a:r>
            <a:endParaRPr lang="uk-UA" sz="2200" b="1" dirty="0">
              <a:solidFill>
                <a:schemeClr val="bg2">
                  <a:lumMod val="1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9" name="Picture 2" descr="C:\Users\hp250G\Downloads\2017-03-12-050731-09649b0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357562"/>
            <a:ext cx="3381352" cy="221880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071538" y="5643578"/>
            <a:ext cx="7000924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just"/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On the basis of budgets of all subdivisions prepares </a:t>
            </a:r>
            <a:br>
              <a:rPr lang="en-US" sz="2200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</a:br>
            <a:r>
              <a:rPr lang="en-US" sz="2200" i="1" u="sng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erected budget of enterprise.</a:t>
            </a:r>
            <a:endParaRPr lang="uk-UA" sz="2200" i="1" u="sng" dirty="0">
              <a:solidFill>
                <a:schemeClr val="bg2">
                  <a:lumMod val="10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357158" y="428604"/>
            <a:ext cx="7143800" cy="714396"/>
          </a:xfrm>
          <a:prstGeom prst="rect">
            <a:avLst/>
          </a:prstGeom>
          <a:solidFill>
            <a:schemeClr val="bg2"/>
          </a:solidFill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en-US" sz="4000" b="1" dirty="0">
                <a:solidFill>
                  <a:schemeClr val="tx2"/>
                </a:solidFill>
                <a:latin typeface="Arial Narrow" pitchFamily="34" charset="0"/>
              </a:rPr>
              <a:t>Erected budget of enterprise</a:t>
            </a:r>
            <a:endParaRPr kumimoji="0" lang="uk-UA" sz="40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Narrow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28860" y="1142984"/>
            <a:ext cx="6286544" cy="1107996"/>
          </a:xfrm>
          <a:prstGeom prst="rect">
            <a:avLst/>
          </a:prstGeom>
          <a:solidFill>
            <a:schemeClr val="bg2"/>
          </a:solidFill>
        </p:spPr>
        <p:txBody>
          <a:bodyPr wrap="square" anchor="ctr">
            <a:spAutoFit/>
          </a:bodyPr>
          <a:lstStyle/>
          <a:p>
            <a:pPr algn="just"/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- It is totality of budgets that summarize the future operations of all subdivisions of enterprise. He includes such two groups of budgets : operating-rooms and financial.</a:t>
            </a:r>
            <a:endParaRPr lang="uk-UA" sz="2200" dirty="0">
              <a:solidFill>
                <a:schemeClr val="bg2">
                  <a:lumMod val="1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628" y="3286124"/>
            <a:ext cx="3571868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just"/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- it is totality of budgets of charges and profits that provide the stowage of budgetary report on an income.</a:t>
            </a:r>
            <a:endParaRPr lang="uk-UA" sz="2200" dirty="0">
              <a:solidFill>
                <a:schemeClr val="bg2">
                  <a:lumMod val="1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57818" y="2643182"/>
            <a:ext cx="335758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Operating budget</a:t>
            </a:r>
            <a:endParaRPr lang="uk-UA" sz="2800" b="1" dirty="0">
              <a:solidFill>
                <a:schemeClr val="bg2">
                  <a:lumMod val="1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026" name="Picture 2" descr="C:\Users\hp250G\Downloads\бюджетування-підприємств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643182"/>
            <a:ext cx="4515374" cy="250033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785786" y="5500702"/>
            <a:ext cx="7286676" cy="52322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A final operating budget is </a:t>
            </a:r>
            <a:r>
              <a:rPr lang="en-US" sz="2800" i="1" u="sng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a report is on an income.</a:t>
            </a:r>
            <a:endParaRPr lang="uk-UA" sz="2800" i="1" u="sng" dirty="0">
              <a:solidFill>
                <a:schemeClr val="bg2">
                  <a:lumMod val="10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85918" y="2071678"/>
            <a:ext cx="6715172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just"/>
            <a:r>
              <a:rPr lang="uk-UA" sz="2200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- 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it</a:t>
            </a:r>
            <a:r>
              <a:rPr lang="uk-UA" sz="2200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is</a:t>
            </a:r>
            <a:r>
              <a:rPr lang="uk-UA" sz="2200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totality</a:t>
            </a:r>
            <a:r>
              <a:rPr lang="uk-UA" sz="2200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of</a:t>
            </a:r>
            <a:r>
              <a:rPr lang="uk-UA" sz="2200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budgets</a:t>
            </a:r>
            <a:r>
              <a:rPr lang="uk-UA" sz="2200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that</a:t>
            </a:r>
            <a:r>
              <a:rPr lang="uk-UA" sz="2200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represent</a:t>
            </a:r>
            <a:r>
              <a:rPr lang="uk-UA" sz="2200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the</a:t>
            </a:r>
            <a:r>
              <a:rPr lang="uk-UA" sz="2200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pre-arranged</a:t>
            </a:r>
            <a:r>
              <a:rPr lang="uk-UA" sz="2200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monetary</a:t>
            </a:r>
            <a:r>
              <a:rPr lang="uk-UA" sz="2200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resources</a:t>
            </a:r>
            <a:r>
              <a:rPr lang="uk-UA" sz="2200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and</a:t>
            </a:r>
            <a:r>
              <a:rPr lang="uk-UA" sz="2200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financial</a:t>
            </a:r>
            <a:r>
              <a:rPr lang="uk-UA" sz="2200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state</a:t>
            </a:r>
            <a:r>
              <a:rPr lang="uk-UA" sz="2200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of enterprise.</a:t>
            </a:r>
            <a:endParaRPr lang="uk-UA" sz="2200" dirty="0">
              <a:solidFill>
                <a:schemeClr val="bg2">
                  <a:lumMod val="1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1357298"/>
            <a:ext cx="335758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Financial budget</a:t>
            </a:r>
            <a:endParaRPr lang="uk-UA" sz="2800" b="1" dirty="0">
              <a:solidFill>
                <a:schemeClr val="bg2">
                  <a:lumMod val="1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2050" name="Picture 2" descr="C:\Users\hp250G\Downloads\finance_budget_plan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966140"/>
            <a:ext cx="3973168" cy="367754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57158" y="3286124"/>
            <a:ext cx="4143372" cy="201593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anchor="ctr">
            <a:spAutoFit/>
          </a:bodyPr>
          <a:lstStyle/>
          <a:p>
            <a:pPr algn="just"/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Guidance of enterprise, having data of analysis of results of budgetary process, will get possibility to make decision, oriented to realization of strategy.</a:t>
            </a:r>
            <a:endParaRPr lang="uk-UA" sz="2500" dirty="0">
              <a:solidFill>
                <a:schemeClr val="bg2">
                  <a:lumMod val="1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357158" y="428604"/>
            <a:ext cx="7143800" cy="714396"/>
          </a:xfrm>
          <a:prstGeom prst="rect">
            <a:avLst/>
          </a:prstGeom>
          <a:solidFill>
            <a:schemeClr val="bg2"/>
          </a:solidFill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en-US" sz="4000" b="1" dirty="0">
                <a:solidFill>
                  <a:schemeClr val="tx2"/>
                </a:solidFill>
                <a:latin typeface="Arial Narrow" pitchFamily="34" charset="0"/>
              </a:rPr>
              <a:t>Erected budget of enterprise</a:t>
            </a:r>
            <a:endParaRPr kumimoji="0" lang="uk-UA" sz="40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Narrow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2976" y="1214422"/>
            <a:ext cx="7429552" cy="212365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anchor="ctr">
            <a:spAutoFit/>
          </a:bodyPr>
          <a:lstStyle/>
          <a:p>
            <a:pPr algn="just"/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Thus, it is important on the initial stage correctly to build the algorithm of budgeting and analysis based on intercommunication of budgets of different level and setting. For the operative raising of </a:t>
            </a:r>
          </a:p>
          <a:p>
            <a:pPr algn="just"/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process it follows to confirm the only standard of the budgetary system for an enterprise and describe conception of budgeting in him, basic document sand others like that.</a:t>
            </a:r>
            <a:endParaRPr lang="uk-UA" sz="2200" dirty="0">
              <a:solidFill>
                <a:schemeClr val="bg2">
                  <a:lumMod val="1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571472" y="357166"/>
            <a:ext cx="3214710" cy="642942"/>
          </a:xfrm>
          <a:prstGeom prst="rect">
            <a:avLst/>
          </a:prstGeom>
          <a:solidFill>
            <a:schemeClr val="bg2"/>
          </a:solidFill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sz="4000" b="1" dirty="0">
                <a:solidFill>
                  <a:schemeClr val="tx2"/>
                </a:solidFill>
                <a:latin typeface="Arial Narrow" pitchFamily="34" charset="0"/>
              </a:rPr>
              <a:t>Conclusions</a:t>
            </a:r>
            <a:endParaRPr lang="uk-UA" sz="4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6" name="Picture 2" descr="C:\Users\hp250G\Downloads\Animated-images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714752"/>
            <a:ext cx="4572032" cy="294324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Другая 1">
      <a:dk1>
        <a:srgbClr val="5DF0F6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170</TotalTime>
  <Words>155</Words>
  <Application>Microsoft Office PowerPoint</Application>
  <PresentationFormat>Екран (4:3)</PresentationFormat>
  <Paragraphs>44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9" baseType="lpstr">
      <vt:lpstr>Эркер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hp250G</dc:creator>
  <cp:lastModifiedBy>Katrine</cp:lastModifiedBy>
  <cp:revision>27</cp:revision>
  <dcterms:created xsi:type="dcterms:W3CDTF">2019-10-08T17:05:16Z</dcterms:created>
  <dcterms:modified xsi:type="dcterms:W3CDTF">2019-10-16T19:27:21Z</dcterms:modified>
</cp:coreProperties>
</file>