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slideMasters/slideMaster8.xml" ContentType="application/vnd.openxmlformats-officedocument.presentationml.slideMaster+xml"/>
  <Override PartName="/ppt/slides/slide8.xml" ContentType="application/vnd.openxmlformats-officedocument.presentationml.slide+xml"/>
  <Override PartName="/ppt/slideMasters/slideMaster9.xml" ContentType="application/vnd.openxmlformats-officedocument.presentationml.slideMaster+xml"/>
  <Override PartName="/ppt/slides/slide9.xml" ContentType="application/vnd.openxmlformats-officedocument.presentationml.slide+xml"/>
  <Override PartName="/ppt/slideMasters/slideMaster10.xml" ContentType="application/vnd.openxmlformats-officedocument.presentationml.slideMaster+xml"/>
  <Override PartName="/ppt/slides/slide10.xml" ContentType="application/vnd.openxmlformats-officedocument.presentationml.slide+xml"/>
  <Override PartName="/ppt/slideMasters/slideMaster11.xml" ContentType="application/vnd.openxmlformats-officedocument.presentationml.slideMaster+xml"/>
  <Override PartName="/ppt/slides/slide11.xml" ContentType="application/vnd.openxmlformats-officedocument.presentationml.slide+xml"/>
  <Override PartName="/ppt/slideMasters/slideMaster12.xml" ContentType="application/vnd.openxmlformats-officedocument.presentationml.slideMaster+xml"/>
  <Override PartName="/ppt/slides/slide12.xml" ContentType="application/vnd.openxmlformats-officedocument.presentationml.slide+xml"/>
  <Override PartName="/ppt/slideMasters/slideMaster13.xml" ContentType="application/vnd.openxmlformats-officedocument.presentationml.slideMaster+xml"/>
  <Override PartName="/ppt/slides/slide13.xml" ContentType="application/vnd.openxmlformats-officedocument.presentationml.slide+xml"/>
  <Override PartName="/ppt/slideMasters/slideMaster14.xml" ContentType="application/vnd.openxmlformats-officedocument.presentationml.slideMaster+xml"/>
  <Override PartName="/ppt/slides/slide14.xml" ContentType="application/vnd.openxmlformats-officedocument.presentationml.slide+xml"/>
  <Override PartName="/ppt/slideMasters/slideMaster15.xml" ContentType="application/vnd.openxmlformats-officedocument.presentationml.slideMaster+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notesMasterIdLst>
    <p:notesMasterId r:id="rId17"/>
  </p:notesMasterIdLst>
  <p:sldSz cx="9144000" cy="5143500"/>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esProps" Target="presProps.xml"/><Relationship Id="rId19" Type="http://schemas.openxmlformats.org/officeDocument/2006/relationships/viewProps" Target="viewProps.xml"/><Relationship Id="rId20" Type="http://schemas.openxmlformats.org/officeDocument/2006/relationships/theme" Target="theme/theme1.xml"/><Relationship Id="rId21"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solidFill>
          <a:srgbClr val="4285F4"/>
        </a:solidFill>
      </p:bgPr>
    </p:bg>
    <p:spTree>
      <p:nvGrpSpPr>
        <p:cNvPr id="1" name=""/>
        <p:cNvGrpSpPr/>
        <p:nvPr/>
      </p:nvGrpSpPr>
      <p:grpSpPr>
        <a:xfrm>
          <a:off x="0" y="0"/>
          <a:ext cx="0" cy="0"/>
          <a:chOff x="0" y="0"/>
          <a:chExt cx="0" cy="0"/>
        </a:xfrm>
      </p:grpSpPr>
      <p:sp>
        <p:nvSpPr>
          <p:cNvPr id="2" name="Text 0"/>
          <p:cNvSpPr/>
          <p:nvPr/>
        </p:nvSpPr>
        <p:spPr>
          <a:xfrm>
            <a:off x="457200" y="228600"/>
            <a:ext cx="8229600" cy="914400"/>
          </a:xfrm>
          <a:prstGeom prst="rect">
            <a:avLst/>
          </a:prstGeom>
          <a:noFill/>
          <a:ln/>
        </p:spPr>
        <p:txBody>
          <a:bodyPr wrap="square" rtlCol="0" anchor="ctr"/>
          <a:lstStyle/>
          <a:p>
            <a:r>
              <a:rPr lang="en-US" sz="4000" dirty="0">
                <a:solidFill>
                  <a:srgbClr val="FFFFFF"/>
                </a:solidFill>
              </a:rPr>
              <a:t>Introduction to The Impact of Enlightenment Thinkers on the French Revolution</a:t>
            </a:r>
            <a:endParaRPr lang="en-US" sz="4000" dirty="0"/>
          </a:p>
        </p:txBody>
      </p:sp>
      <p:sp>
        <p:nvSpPr>
          <p:cNvPr id="3" name="Text 1"/>
          <p:cNvSpPr/>
          <p:nvPr/>
        </p:nvSpPr>
        <p:spPr>
          <a:xfrm>
            <a:off x="457200" y="1371600"/>
            <a:ext cx="8229600" cy="1828800"/>
          </a:xfrm>
          <a:prstGeom prst="rect">
            <a:avLst/>
          </a:prstGeom>
          <a:noFill/>
          <a:ln/>
        </p:spPr>
        <p:txBody>
          <a:bodyPr wrap="square" rtlCol="0" anchor="ctr"/>
          <a:lstStyle/>
          <a:p>
            <a:pPr algn="l"/>
            <a:r>
              <a:rPr lang="en-US" sz="2000" dirty="0">
                <a:solidFill>
                  <a:srgbClr val="FFFFFF"/>
                </a:solidFill>
              </a:rPr>
              <a:t>The French Revolution of 1789 was a major turning point in European history. The revolution was shaped by the ideas of several Enlightenment thinkers, who argued in favor of the rights of the individual, democracy, and the rule of law. In this presentation, we will explore the impact these thinkers had on the French Revolution.</a:t>
            </a:r>
            <a:endParaRPr 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solidFill>
          <a:srgbClr val="4285F4"/>
        </a:solidFill>
      </p:bgPr>
    </p:bg>
    <p:spTree>
      <p:nvGrpSpPr>
        <p:cNvPr id="1" name=""/>
        <p:cNvGrpSpPr/>
        <p:nvPr/>
      </p:nvGrpSpPr>
      <p:grpSpPr>
        <a:xfrm>
          <a:off x="0" y="0"/>
          <a:ext cx="0" cy="0"/>
          <a:chOff x="0" y="0"/>
          <a:chExt cx="0" cy="0"/>
        </a:xfrm>
      </p:grpSpPr>
      <p:sp>
        <p:nvSpPr>
          <p:cNvPr id="2" name="Text 0"/>
          <p:cNvSpPr/>
          <p:nvPr/>
        </p:nvSpPr>
        <p:spPr>
          <a:xfrm>
            <a:off x="457200" y="228600"/>
            <a:ext cx="8229600" cy="914400"/>
          </a:xfrm>
          <a:prstGeom prst="rect">
            <a:avLst/>
          </a:prstGeom>
          <a:noFill/>
          <a:ln/>
        </p:spPr>
        <p:txBody>
          <a:bodyPr wrap="square" rtlCol="0" anchor="ctr"/>
          <a:lstStyle/>
          <a:p>
            <a:r>
              <a:rPr lang="en-US" sz="4000" dirty="0">
                <a:solidFill>
                  <a:srgbClr val="FFFFFF"/>
                </a:solidFill>
              </a:rPr>
              <a:t>Declaration of Rights</a:t>
            </a:r>
            <a:endParaRPr lang="en-US" sz="4000" dirty="0"/>
          </a:p>
        </p:txBody>
      </p:sp>
      <p:sp>
        <p:nvSpPr>
          <p:cNvPr id="3" name="Text 1"/>
          <p:cNvSpPr/>
          <p:nvPr/>
        </p:nvSpPr>
        <p:spPr>
          <a:xfrm>
            <a:off x="457200" y="1371600"/>
            <a:ext cx="8229600" cy="1828800"/>
          </a:xfrm>
          <a:prstGeom prst="rect">
            <a:avLst/>
          </a:prstGeom>
          <a:noFill/>
          <a:ln/>
        </p:spPr>
        <p:txBody>
          <a:bodyPr wrap="square" rtlCol="0" anchor="ctr"/>
          <a:lstStyle/>
          <a:p>
            <a:pPr algn="l"/>
            <a:r>
              <a:rPr lang="en-US" sz="2000" dirty="0">
                <a:solidFill>
                  <a:srgbClr val="FFFFFF"/>
                </a:solidFill>
              </a:rPr>
              <a:t>The Declaration of the Rights of Man and of the Citizen was one of the most important documents to come out of the French Revolution. It was based on the ideas of the Enlightenment thinkers, particularly those of Rousseau and Jefferson. The document declared the inalienable right of the individual to life, liberty, and property. It also declared freedom of speech, press, and religion.</a:t>
            </a: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bg>
      <p:bgPr>
        <a:solidFill>
          <a:srgbClr val="4285F4"/>
        </a:solidFill>
      </p:bgPr>
    </p:bg>
    <p:spTree>
      <p:nvGrpSpPr>
        <p:cNvPr id="1" name=""/>
        <p:cNvGrpSpPr/>
        <p:nvPr/>
      </p:nvGrpSpPr>
      <p:grpSpPr>
        <a:xfrm>
          <a:off x="0" y="0"/>
          <a:ext cx="0" cy="0"/>
          <a:chOff x="0" y="0"/>
          <a:chExt cx="0" cy="0"/>
        </a:xfrm>
      </p:grpSpPr>
      <p:sp>
        <p:nvSpPr>
          <p:cNvPr id="2" name="Text 0"/>
          <p:cNvSpPr/>
          <p:nvPr/>
        </p:nvSpPr>
        <p:spPr>
          <a:xfrm>
            <a:off x="457200" y="228600"/>
            <a:ext cx="8229600" cy="914400"/>
          </a:xfrm>
          <a:prstGeom prst="rect">
            <a:avLst/>
          </a:prstGeom>
          <a:noFill/>
          <a:ln/>
        </p:spPr>
        <p:txBody>
          <a:bodyPr wrap="square" rtlCol="0" anchor="ctr"/>
          <a:lstStyle/>
          <a:p>
            <a:r>
              <a:rPr lang="en-US" sz="4000" dirty="0">
                <a:solidFill>
                  <a:srgbClr val="FFFFFF"/>
                </a:solidFill>
              </a:rPr>
              <a:t>Legacy of the Revolution</a:t>
            </a:r>
            <a:endParaRPr lang="en-US" sz="4000" dirty="0"/>
          </a:p>
        </p:txBody>
      </p:sp>
      <p:sp>
        <p:nvSpPr>
          <p:cNvPr id="3" name="Text 1"/>
          <p:cNvSpPr/>
          <p:nvPr/>
        </p:nvSpPr>
        <p:spPr>
          <a:xfrm>
            <a:off x="457200" y="1371600"/>
            <a:ext cx="8229600" cy="1828800"/>
          </a:xfrm>
          <a:prstGeom prst="rect">
            <a:avLst/>
          </a:prstGeom>
          <a:noFill/>
          <a:ln/>
        </p:spPr>
        <p:txBody>
          <a:bodyPr wrap="square" rtlCol="0" anchor="ctr"/>
          <a:lstStyle/>
          <a:p>
            <a:pPr algn="l"/>
            <a:r>
              <a:rPr lang="en-US" sz="2000" dirty="0">
                <a:solidFill>
                  <a:srgbClr val="FFFFFF"/>
                </a:solidFill>
              </a:rPr>
              <a:t>The French Revolution had a lasting impact on European and world history. It established many of the principles that are now accepted as universal human rights, including freedom of speech, freedom of religion, and freedom of the press. It also served to inspire many of the democratic revolutions that have occurred in the centuries since.</a:t>
            </a: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bg>
      <p:bgPr>
        <a:solidFill>
          <a:srgbClr val="4285F4"/>
        </a:solidFill>
      </p:bgPr>
    </p:bg>
    <p:spTree>
      <p:nvGrpSpPr>
        <p:cNvPr id="1" name=""/>
        <p:cNvGrpSpPr/>
        <p:nvPr/>
      </p:nvGrpSpPr>
      <p:grpSpPr>
        <a:xfrm>
          <a:off x="0" y="0"/>
          <a:ext cx="0" cy="0"/>
          <a:chOff x="0" y="0"/>
          <a:chExt cx="0" cy="0"/>
        </a:xfrm>
      </p:grpSpPr>
      <p:sp>
        <p:nvSpPr>
          <p:cNvPr id="2" name="Text 0"/>
          <p:cNvSpPr/>
          <p:nvPr/>
        </p:nvSpPr>
        <p:spPr>
          <a:xfrm>
            <a:off x="457200" y="228600"/>
            <a:ext cx="8229600" cy="914400"/>
          </a:xfrm>
          <a:prstGeom prst="rect">
            <a:avLst/>
          </a:prstGeom>
          <a:noFill/>
          <a:ln/>
        </p:spPr>
        <p:txBody>
          <a:bodyPr wrap="square" rtlCol="0" anchor="ctr"/>
          <a:lstStyle/>
          <a:p>
            <a:r>
              <a:rPr lang="en-US" sz="4000" dirty="0">
                <a:solidFill>
                  <a:srgbClr val="FFFFFF"/>
                </a:solidFill>
              </a:rPr>
              <a:t>Abolition of Slavery</a:t>
            </a:r>
            <a:endParaRPr lang="en-US" sz="4000" dirty="0"/>
          </a:p>
        </p:txBody>
      </p:sp>
      <p:sp>
        <p:nvSpPr>
          <p:cNvPr id="3" name="Text 1"/>
          <p:cNvSpPr/>
          <p:nvPr/>
        </p:nvSpPr>
        <p:spPr>
          <a:xfrm>
            <a:off x="457200" y="1371600"/>
            <a:ext cx="8229600" cy="1828800"/>
          </a:xfrm>
          <a:prstGeom prst="rect">
            <a:avLst/>
          </a:prstGeom>
          <a:noFill/>
          <a:ln/>
        </p:spPr>
        <p:txBody>
          <a:bodyPr wrap="square" rtlCol="0" anchor="ctr"/>
          <a:lstStyle/>
          <a:p>
            <a:pPr algn="l"/>
            <a:r>
              <a:rPr lang="en-US" sz="2000" dirty="0">
                <a:solidFill>
                  <a:srgbClr val="FFFFFF"/>
                </a:solidFill>
              </a:rPr>
              <a:t>The French Revolution led to the abolition of slavery in many parts of the world. This was largely due to the influence of Enlightenment thinkers such as Jefferson, who championed the cause of human rights. The abolition of slavery was one of the major legacies of the French Revolution.</a:t>
            </a: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bg>
      <p:bgPr>
        <a:solidFill>
          <a:srgbClr val="4285F4"/>
        </a:solidFill>
      </p:bgPr>
    </p:bg>
    <p:spTree>
      <p:nvGrpSpPr>
        <p:cNvPr id="1" name=""/>
        <p:cNvGrpSpPr/>
        <p:nvPr/>
      </p:nvGrpSpPr>
      <p:grpSpPr>
        <a:xfrm>
          <a:off x="0" y="0"/>
          <a:ext cx="0" cy="0"/>
          <a:chOff x="0" y="0"/>
          <a:chExt cx="0" cy="0"/>
        </a:xfrm>
      </p:grpSpPr>
      <p:sp>
        <p:nvSpPr>
          <p:cNvPr id="2" name="Text 0"/>
          <p:cNvSpPr/>
          <p:nvPr/>
        </p:nvSpPr>
        <p:spPr>
          <a:xfrm>
            <a:off x="457200" y="228600"/>
            <a:ext cx="8229600" cy="914400"/>
          </a:xfrm>
          <a:prstGeom prst="rect">
            <a:avLst/>
          </a:prstGeom>
          <a:noFill/>
          <a:ln/>
        </p:spPr>
        <p:txBody>
          <a:bodyPr wrap="square" rtlCol="0" anchor="ctr"/>
          <a:lstStyle/>
          <a:p>
            <a:r>
              <a:rPr lang="en-US" sz="4000" dirty="0">
                <a:solidFill>
                  <a:srgbClr val="FFFFFF"/>
                </a:solidFill>
              </a:rPr>
              <a:t>Napoleonic Code</a:t>
            </a:r>
            <a:endParaRPr lang="en-US" sz="4000" dirty="0"/>
          </a:p>
        </p:txBody>
      </p:sp>
      <p:sp>
        <p:nvSpPr>
          <p:cNvPr id="3" name="Text 1"/>
          <p:cNvSpPr/>
          <p:nvPr/>
        </p:nvSpPr>
        <p:spPr>
          <a:xfrm>
            <a:off x="457200" y="1371600"/>
            <a:ext cx="8229600" cy="1828800"/>
          </a:xfrm>
          <a:prstGeom prst="rect">
            <a:avLst/>
          </a:prstGeom>
          <a:noFill/>
          <a:ln/>
        </p:spPr>
        <p:txBody>
          <a:bodyPr wrap="square" rtlCol="0" anchor="ctr"/>
          <a:lstStyle/>
          <a:p>
            <a:pPr algn="l"/>
            <a:r>
              <a:rPr lang="en-US" sz="2000" dirty="0">
                <a:solidFill>
                  <a:srgbClr val="FFFFFF"/>
                </a:solidFill>
              </a:rPr>
              <a:t>The Napoleonic Code was a set of laws that formed the basis of the French legal system. It was based on the ideas of the Enlightenment thinkers, particularly those of Locke and Montesquieu. The code established many of the principles that are still in use today, including the rule of law and the concept of equality before the law.</a:t>
            </a:r>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 14">
    <p:bg>
      <p:bgPr>
        <a:solidFill>
          <a:srgbClr val="4285F4"/>
        </a:solidFill>
      </p:bgPr>
    </p:bg>
    <p:spTree>
      <p:nvGrpSpPr>
        <p:cNvPr id="1" name=""/>
        <p:cNvGrpSpPr/>
        <p:nvPr/>
      </p:nvGrpSpPr>
      <p:grpSpPr>
        <a:xfrm>
          <a:off x="0" y="0"/>
          <a:ext cx="0" cy="0"/>
          <a:chOff x="0" y="0"/>
          <a:chExt cx="0" cy="0"/>
        </a:xfrm>
      </p:grpSpPr>
      <p:sp>
        <p:nvSpPr>
          <p:cNvPr id="2" name="Text 0"/>
          <p:cNvSpPr/>
          <p:nvPr/>
        </p:nvSpPr>
        <p:spPr>
          <a:xfrm>
            <a:off x="457200" y="228600"/>
            <a:ext cx="8229600" cy="914400"/>
          </a:xfrm>
          <a:prstGeom prst="rect">
            <a:avLst/>
          </a:prstGeom>
          <a:noFill/>
          <a:ln/>
        </p:spPr>
        <p:txBody>
          <a:bodyPr wrap="square" rtlCol="0" anchor="ctr"/>
          <a:lstStyle/>
          <a:p>
            <a:r>
              <a:rPr lang="en-US" sz="4000" dirty="0">
                <a:solidFill>
                  <a:srgbClr val="FFFFFF"/>
                </a:solidFill>
              </a:rPr>
              <a:t>Economic Impact</a:t>
            </a:r>
            <a:endParaRPr lang="en-US" sz="4000" dirty="0"/>
          </a:p>
        </p:txBody>
      </p:sp>
      <p:sp>
        <p:nvSpPr>
          <p:cNvPr id="3" name="Text 1"/>
          <p:cNvSpPr/>
          <p:nvPr/>
        </p:nvSpPr>
        <p:spPr>
          <a:xfrm>
            <a:off x="457200" y="1371600"/>
            <a:ext cx="8229600" cy="1828800"/>
          </a:xfrm>
          <a:prstGeom prst="rect">
            <a:avLst/>
          </a:prstGeom>
          <a:noFill/>
          <a:ln/>
        </p:spPr>
        <p:txBody>
          <a:bodyPr wrap="square" rtlCol="0" anchor="ctr"/>
          <a:lstStyle/>
          <a:p>
            <a:pPr algn="l"/>
            <a:r>
              <a:rPr lang="en-US" sz="2000" dirty="0">
                <a:solidFill>
                  <a:srgbClr val="FFFFFF"/>
                </a:solidFill>
              </a:rPr>
              <a:t>The French Revolution had a significant impact on the economy of France and the wider world. Free market policies were introduced, which allowed for a more efficient and productive economy. The revolution also had a lasting impact on the development of liberal economic policies around the world.</a:t>
            </a:r>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 15">
    <p:bg>
      <p:bgPr>
        <a:solidFill>
          <a:srgbClr val="4285F4"/>
        </a:solidFill>
      </p:bgPr>
    </p:bg>
    <p:spTree>
      <p:nvGrpSpPr>
        <p:cNvPr id="1" name=""/>
        <p:cNvGrpSpPr/>
        <p:nvPr/>
      </p:nvGrpSpPr>
      <p:grpSpPr>
        <a:xfrm>
          <a:off x="0" y="0"/>
          <a:ext cx="0" cy="0"/>
          <a:chOff x="0" y="0"/>
          <a:chExt cx="0" cy="0"/>
        </a:xfrm>
      </p:grpSpPr>
      <p:sp>
        <p:nvSpPr>
          <p:cNvPr id="2" name="Text 0"/>
          <p:cNvSpPr/>
          <p:nvPr/>
        </p:nvSpPr>
        <p:spPr>
          <a:xfrm>
            <a:off x="457200" y="228600"/>
            <a:ext cx="8229600" cy="914400"/>
          </a:xfrm>
          <a:prstGeom prst="rect">
            <a:avLst/>
          </a:prstGeom>
          <a:noFill/>
          <a:ln/>
        </p:spPr>
        <p:txBody>
          <a:bodyPr wrap="square" rtlCol="0" anchor="ctr"/>
          <a:lstStyle/>
          <a:p>
            <a:r>
              <a:rPr lang="en-US" sz="4000" dirty="0">
                <a:solidFill>
                  <a:srgbClr val="FFFFFF"/>
                </a:solidFill>
              </a:rPr>
              <a:t>Summary</a:t>
            </a:r>
            <a:endParaRPr lang="en-US" sz="4000" dirty="0"/>
          </a:p>
        </p:txBody>
      </p:sp>
      <p:sp>
        <p:nvSpPr>
          <p:cNvPr id="3" name="Text 1"/>
          <p:cNvSpPr/>
          <p:nvPr/>
        </p:nvSpPr>
        <p:spPr>
          <a:xfrm>
            <a:off x="457200" y="1371600"/>
            <a:ext cx="8229600" cy="1828800"/>
          </a:xfrm>
          <a:prstGeom prst="rect">
            <a:avLst/>
          </a:prstGeom>
          <a:noFill/>
          <a:ln/>
        </p:spPr>
        <p:txBody>
          <a:bodyPr wrap="square" rtlCol="0" anchor="ctr"/>
          <a:lstStyle/>
          <a:p>
            <a:pPr algn="l"/>
            <a:r>
              <a:rPr lang="en-US" sz="2000" dirty="0">
                <a:solidFill>
                  <a:srgbClr val="FFFFFF"/>
                </a:solidFill>
              </a:rPr>
              <a:t>The French Revolution of 1789 was heavily influenced by the ideas of Enlightenment thinkers such as Jean-Jacques Rousseau, Voltaire, Thomas Jefferson, John Locke, and Montesquieu. These thinkers argued in favor of the rights of the individual, democracy, and the rule of law. Their ideas had a profound impact on the course of the French Revolution, leading to the establishment of human rights laws, the abolition of slavery, and the development of free market economics.</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solidFill>
          <a:srgbClr val="4285F4"/>
        </a:solidFill>
      </p:bgPr>
    </p:bg>
    <p:spTree>
      <p:nvGrpSpPr>
        <p:cNvPr id="1" name=""/>
        <p:cNvGrpSpPr/>
        <p:nvPr/>
      </p:nvGrpSpPr>
      <p:grpSpPr>
        <a:xfrm>
          <a:off x="0" y="0"/>
          <a:ext cx="0" cy="0"/>
          <a:chOff x="0" y="0"/>
          <a:chExt cx="0" cy="0"/>
        </a:xfrm>
      </p:grpSpPr>
      <p:sp>
        <p:nvSpPr>
          <p:cNvPr id="2" name="Text 0"/>
          <p:cNvSpPr/>
          <p:nvPr/>
        </p:nvSpPr>
        <p:spPr>
          <a:xfrm>
            <a:off x="457200" y="228600"/>
            <a:ext cx="8229600" cy="914400"/>
          </a:xfrm>
          <a:prstGeom prst="rect">
            <a:avLst/>
          </a:prstGeom>
          <a:noFill/>
          <a:ln/>
        </p:spPr>
        <p:txBody>
          <a:bodyPr wrap="square" rtlCol="0" anchor="ctr"/>
          <a:lstStyle/>
          <a:p>
            <a:r>
              <a:rPr lang="en-US" sz="4000" dirty="0">
                <a:solidFill>
                  <a:srgbClr val="FFFFFF"/>
                </a:solidFill>
              </a:rPr>
              <a:t>Jean-Jacques Rousseau</a:t>
            </a:r>
            <a:endParaRPr lang="en-US" sz="4000" dirty="0"/>
          </a:p>
        </p:txBody>
      </p:sp>
      <p:sp>
        <p:nvSpPr>
          <p:cNvPr id="3" name="Text 1"/>
          <p:cNvSpPr/>
          <p:nvPr/>
        </p:nvSpPr>
        <p:spPr>
          <a:xfrm>
            <a:off x="457200" y="1371600"/>
            <a:ext cx="8229600" cy="1828800"/>
          </a:xfrm>
          <a:prstGeom prst="rect">
            <a:avLst/>
          </a:prstGeom>
          <a:noFill/>
          <a:ln/>
        </p:spPr>
        <p:txBody>
          <a:bodyPr wrap="square" rtlCol="0" anchor="ctr"/>
          <a:lstStyle/>
          <a:p>
            <a:pPr algn="l"/>
            <a:r>
              <a:rPr lang="en-US" sz="2000" dirty="0">
                <a:solidFill>
                  <a:srgbClr val="FFFFFF"/>
                </a:solidFill>
              </a:rPr>
              <a:t>Jean-Jacques Rousseau was an 18th century French philosopher and social reformer. He wrote several influential works, including "The Social Contract" and "Emile". His ideas were instrumental in shaping the ideals of the French Revolution, particularly in regard to the rights of the individual and democracy.</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solidFill>
          <a:srgbClr val="4285F4"/>
        </a:solidFill>
      </p:bgPr>
    </p:bg>
    <p:spTree>
      <p:nvGrpSpPr>
        <p:cNvPr id="1" name=""/>
        <p:cNvGrpSpPr/>
        <p:nvPr/>
      </p:nvGrpSpPr>
      <p:grpSpPr>
        <a:xfrm>
          <a:off x="0" y="0"/>
          <a:ext cx="0" cy="0"/>
          <a:chOff x="0" y="0"/>
          <a:chExt cx="0" cy="0"/>
        </a:xfrm>
      </p:grpSpPr>
      <p:sp>
        <p:nvSpPr>
          <p:cNvPr id="2" name="Text 0"/>
          <p:cNvSpPr/>
          <p:nvPr/>
        </p:nvSpPr>
        <p:spPr>
          <a:xfrm>
            <a:off x="457200" y="228600"/>
            <a:ext cx="8229600" cy="914400"/>
          </a:xfrm>
          <a:prstGeom prst="rect">
            <a:avLst/>
          </a:prstGeom>
          <a:noFill/>
          <a:ln/>
        </p:spPr>
        <p:txBody>
          <a:bodyPr wrap="square" rtlCol="0" anchor="ctr"/>
          <a:lstStyle/>
          <a:p>
            <a:r>
              <a:rPr lang="en-US" sz="4000" dirty="0">
                <a:solidFill>
                  <a:srgbClr val="FFFFFF"/>
                </a:solidFill>
              </a:rPr>
              <a:t>Voltaire</a:t>
            </a:r>
            <a:endParaRPr lang="en-US" sz="4000" dirty="0"/>
          </a:p>
        </p:txBody>
      </p:sp>
      <p:sp>
        <p:nvSpPr>
          <p:cNvPr id="3" name="Text 1"/>
          <p:cNvSpPr/>
          <p:nvPr/>
        </p:nvSpPr>
        <p:spPr>
          <a:xfrm>
            <a:off x="457200" y="1371600"/>
            <a:ext cx="8229600" cy="1828800"/>
          </a:xfrm>
          <a:prstGeom prst="rect">
            <a:avLst/>
          </a:prstGeom>
          <a:noFill/>
          <a:ln/>
        </p:spPr>
        <p:txBody>
          <a:bodyPr wrap="square" rtlCol="0" anchor="ctr"/>
          <a:lstStyle/>
          <a:p>
            <a:pPr algn="l"/>
            <a:r>
              <a:rPr lang="en-US" sz="2000" dirty="0">
                <a:solidFill>
                  <a:srgbClr val="FFFFFF"/>
                </a:solidFill>
              </a:rPr>
              <a:t>Voltaire was an 18th century French philosopher, writer, and satirist. He was a champion of freedom of speech and religious tolerance. He also wrote extensively against bigotry and superstition. His ideas were influential in the formation of a secular French government during the revolution.</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solidFill>
          <a:srgbClr val="4285F4"/>
        </a:solidFill>
      </p:bgPr>
    </p:bg>
    <p:spTree>
      <p:nvGrpSpPr>
        <p:cNvPr id="1" name=""/>
        <p:cNvGrpSpPr/>
        <p:nvPr/>
      </p:nvGrpSpPr>
      <p:grpSpPr>
        <a:xfrm>
          <a:off x="0" y="0"/>
          <a:ext cx="0" cy="0"/>
          <a:chOff x="0" y="0"/>
          <a:chExt cx="0" cy="0"/>
        </a:xfrm>
      </p:grpSpPr>
      <p:sp>
        <p:nvSpPr>
          <p:cNvPr id="2" name="Text 0"/>
          <p:cNvSpPr/>
          <p:nvPr/>
        </p:nvSpPr>
        <p:spPr>
          <a:xfrm>
            <a:off x="457200" y="228600"/>
            <a:ext cx="8229600" cy="914400"/>
          </a:xfrm>
          <a:prstGeom prst="rect">
            <a:avLst/>
          </a:prstGeom>
          <a:noFill/>
          <a:ln/>
        </p:spPr>
        <p:txBody>
          <a:bodyPr wrap="square" rtlCol="0" anchor="ctr"/>
          <a:lstStyle/>
          <a:p>
            <a:r>
              <a:rPr lang="en-US" sz="4000" dirty="0">
                <a:solidFill>
                  <a:srgbClr val="FFFFFF"/>
                </a:solidFill>
              </a:rPr>
              <a:t>Thomas Jefferson</a:t>
            </a:r>
            <a:endParaRPr lang="en-US" sz="4000" dirty="0"/>
          </a:p>
        </p:txBody>
      </p:sp>
      <p:sp>
        <p:nvSpPr>
          <p:cNvPr id="3" name="Text 1"/>
          <p:cNvSpPr/>
          <p:nvPr/>
        </p:nvSpPr>
        <p:spPr>
          <a:xfrm>
            <a:off x="457200" y="1371600"/>
            <a:ext cx="8229600" cy="1828800"/>
          </a:xfrm>
          <a:prstGeom prst="rect">
            <a:avLst/>
          </a:prstGeom>
          <a:noFill/>
          <a:ln/>
        </p:spPr>
        <p:txBody>
          <a:bodyPr wrap="square" rtlCol="0" anchor="ctr"/>
          <a:lstStyle/>
          <a:p>
            <a:pPr algn="l"/>
            <a:r>
              <a:rPr lang="en-US" sz="2000" dirty="0">
                <a:solidFill>
                  <a:srgbClr val="FFFFFF"/>
                </a:solidFill>
              </a:rPr>
              <a:t>Thomas Jefferson was an American political philosopher whose ideals had a great impact on the French Revolution. He wrote the Declaration of Independence, which declared the inalienable rights of life, liberty, and the pursuit of happiness. His ideas heavily influenced the Declaration of the Rights of Man and of the Citizen, which constituted some of the first human rights laws in the world.</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solidFill>
          <a:srgbClr val="4285F4"/>
        </a:solidFill>
      </p:bgPr>
    </p:bg>
    <p:spTree>
      <p:nvGrpSpPr>
        <p:cNvPr id="1" name=""/>
        <p:cNvGrpSpPr/>
        <p:nvPr/>
      </p:nvGrpSpPr>
      <p:grpSpPr>
        <a:xfrm>
          <a:off x="0" y="0"/>
          <a:ext cx="0" cy="0"/>
          <a:chOff x="0" y="0"/>
          <a:chExt cx="0" cy="0"/>
        </a:xfrm>
      </p:grpSpPr>
      <p:sp>
        <p:nvSpPr>
          <p:cNvPr id="2" name="Text 0"/>
          <p:cNvSpPr/>
          <p:nvPr/>
        </p:nvSpPr>
        <p:spPr>
          <a:xfrm>
            <a:off x="457200" y="228600"/>
            <a:ext cx="8229600" cy="914400"/>
          </a:xfrm>
          <a:prstGeom prst="rect">
            <a:avLst/>
          </a:prstGeom>
          <a:noFill/>
          <a:ln/>
        </p:spPr>
        <p:txBody>
          <a:bodyPr wrap="square" rtlCol="0" anchor="ctr"/>
          <a:lstStyle/>
          <a:p>
            <a:r>
              <a:rPr lang="en-US" sz="4000" dirty="0">
                <a:solidFill>
                  <a:srgbClr val="FFFFFF"/>
                </a:solidFill>
              </a:rPr>
              <a:t>John Locke</a:t>
            </a:r>
            <a:endParaRPr lang="en-US" sz="4000" dirty="0"/>
          </a:p>
        </p:txBody>
      </p:sp>
      <p:sp>
        <p:nvSpPr>
          <p:cNvPr id="3" name="Text 1"/>
          <p:cNvSpPr/>
          <p:nvPr/>
        </p:nvSpPr>
        <p:spPr>
          <a:xfrm>
            <a:off x="457200" y="1371600"/>
            <a:ext cx="8229600" cy="1828800"/>
          </a:xfrm>
          <a:prstGeom prst="rect">
            <a:avLst/>
          </a:prstGeom>
          <a:noFill/>
          <a:ln/>
        </p:spPr>
        <p:txBody>
          <a:bodyPr wrap="square" rtlCol="0" anchor="ctr"/>
          <a:lstStyle/>
          <a:p>
            <a:pPr algn="l"/>
            <a:r>
              <a:rPr lang="en-US" sz="2000" dirty="0">
                <a:solidFill>
                  <a:srgbClr val="FFFFFF"/>
                </a:solidFill>
              </a:rPr>
              <a:t>John Locke was an English philosopher who wrote extensively on the nature of government and individual rights. He argued that the government should protect the rights of the individual, and that individuals should have the right to overthrow a tyrannical government. His ideas were instrumental in shaping the ideals of the French Revolution.</a:t>
            </a: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solidFill>
          <a:srgbClr val="4285F4"/>
        </a:solidFill>
      </p:bgPr>
    </p:bg>
    <p:spTree>
      <p:nvGrpSpPr>
        <p:cNvPr id="1" name=""/>
        <p:cNvGrpSpPr/>
        <p:nvPr/>
      </p:nvGrpSpPr>
      <p:grpSpPr>
        <a:xfrm>
          <a:off x="0" y="0"/>
          <a:ext cx="0" cy="0"/>
          <a:chOff x="0" y="0"/>
          <a:chExt cx="0" cy="0"/>
        </a:xfrm>
      </p:grpSpPr>
      <p:sp>
        <p:nvSpPr>
          <p:cNvPr id="2" name="Text 0"/>
          <p:cNvSpPr/>
          <p:nvPr/>
        </p:nvSpPr>
        <p:spPr>
          <a:xfrm>
            <a:off x="457200" y="228600"/>
            <a:ext cx="8229600" cy="914400"/>
          </a:xfrm>
          <a:prstGeom prst="rect">
            <a:avLst/>
          </a:prstGeom>
          <a:noFill/>
          <a:ln/>
        </p:spPr>
        <p:txBody>
          <a:bodyPr wrap="square" rtlCol="0" anchor="ctr"/>
          <a:lstStyle/>
          <a:p>
            <a:r>
              <a:rPr lang="en-US" sz="4000" dirty="0">
                <a:solidFill>
                  <a:srgbClr val="FFFFFF"/>
                </a:solidFill>
              </a:rPr>
              <a:t>Montesquieu</a:t>
            </a:r>
            <a:endParaRPr lang="en-US" sz="4000" dirty="0"/>
          </a:p>
        </p:txBody>
      </p:sp>
      <p:sp>
        <p:nvSpPr>
          <p:cNvPr id="3" name="Text 1"/>
          <p:cNvSpPr/>
          <p:nvPr/>
        </p:nvSpPr>
        <p:spPr>
          <a:xfrm>
            <a:off x="457200" y="1371600"/>
            <a:ext cx="8229600" cy="1828800"/>
          </a:xfrm>
          <a:prstGeom prst="rect">
            <a:avLst/>
          </a:prstGeom>
          <a:noFill/>
          <a:ln/>
        </p:spPr>
        <p:txBody>
          <a:bodyPr wrap="square" rtlCol="0" anchor="ctr"/>
          <a:lstStyle/>
          <a:p>
            <a:pPr algn="l"/>
            <a:r>
              <a:rPr lang="en-US" sz="2000" dirty="0">
                <a:solidFill>
                  <a:srgbClr val="FFFFFF"/>
                </a:solidFill>
              </a:rPr>
              <a:t>Montesquieu was a French political philosopher who wrote extensively on the idea of separation of powers. He believed that political power should be divided among the executive, legislative, and judicial branches of government. His ideas were influential in the formation of a constitutional monarchy in France during the revolution.</a:t>
            </a:r>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solidFill>
          <a:srgbClr val="4285F4"/>
        </a:solidFill>
      </p:bgPr>
    </p:bg>
    <p:spTree>
      <p:nvGrpSpPr>
        <p:cNvPr id="1" name=""/>
        <p:cNvGrpSpPr/>
        <p:nvPr/>
      </p:nvGrpSpPr>
      <p:grpSpPr>
        <a:xfrm>
          <a:off x="0" y="0"/>
          <a:ext cx="0" cy="0"/>
          <a:chOff x="0" y="0"/>
          <a:chExt cx="0" cy="0"/>
        </a:xfrm>
      </p:grpSpPr>
      <p:sp>
        <p:nvSpPr>
          <p:cNvPr id="2" name="Text 0"/>
          <p:cNvSpPr/>
          <p:nvPr/>
        </p:nvSpPr>
        <p:spPr>
          <a:xfrm>
            <a:off x="457200" y="228600"/>
            <a:ext cx="8229600" cy="914400"/>
          </a:xfrm>
          <a:prstGeom prst="rect">
            <a:avLst/>
          </a:prstGeom>
          <a:noFill/>
          <a:ln/>
        </p:spPr>
        <p:txBody>
          <a:bodyPr wrap="square" rtlCol="0" anchor="ctr"/>
          <a:lstStyle/>
          <a:p>
            <a:r>
              <a:rPr lang="en-US" sz="4000" dirty="0">
                <a:solidFill>
                  <a:srgbClr val="FFFFFF"/>
                </a:solidFill>
              </a:rPr>
              <a:t>Adam Smith</a:t>
            </a:r>
            <a:endParaRPr lang="en-US" sz="4000" dirty="0"/>
          </a:p>
        </p:txBody>
      </p:sp>
      <p:sp>
        <p:nvSpPr>
          <p:cNvPr id="3" name="Text 1"/>
          <p:cNvSpPr/>
          <p:nvPr/>
        </p:nvSpPr>
        <p:spPr>
          <a:xfrm>
            <a:off x="457200" y="1371600"/>
            <a:ext cx="8229600" cy="1828800"/>
          </a:xfrm>
          <a:prstGeom prst="rect">
            <a:avLst/>
          </a:prstGeom>
          <a:noFill/>
          <a:ln/>
        </p:spPr>
        <p:txBody>
          <a:bodyPr wrap="square" rtlCol="0" anchor="ctr"/>
          <a:lstStyle/>
          <a:p>
            <a:pPr algn="l"/>
            <a:r>
              <a:rPr lang="en-US" sz="2000" dirty="0">
                <a:solidFill>
                  <a:srgbClr val="FFFFFF"/>
                </a:solidFill>
              </a:rPr>
              <a:t>Adam Smith was an 18th century Scottish economist and philosopher who wrote extensively on the concept of free market economics. He believed that individuals should be allowed to pursue their own economic interests, and that the government should not interfere in the economy. His ideas were influential in the formation of free market economic policies during the revolution.</a:t>
            </a: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solidFill>
          <a:srgbClr val="4285F4"/>
        </a:solidFill>
      </p:bgPr>
    </p:bg>
    <p:spTree>
      <p:nvGrpSpPr>
        <p:cNvPr id="1" name=""/>
        <p:cNvGrpSpPr/>
        <p:nvPr/>
      </p:nvGrpSpPr>
      <p:grpSpPr>
        <a:xfrm>
          <a:off x="0" y="0"/>
          <a:ext cx="0" cy="0"/>
          <a:chOff x="0" y="0"/>
          <a:chExt cx="0" cy="0"/>
        </a:xfrm>
      </p:grpSpPr>
      <p:sp>
        <p:nvSpPr>
          <p:cNvPr id="2" name="Text 0"/>
          <p:cNvSpPr/>
          <p:nvPr/>
        </p:nvSpPr>
        <p:spPr>
          <a:xfrm>
            <a:off x="457200" y="228600"/>
            <a:ext cx="8229600" cy="914400"/>
          </a:xfrm>
          <a:prstGeom prst="rect">
            <a:avLst/>
          </a:prstGeom>
          <a:noFill/>
          <a:ln/>
        </p:spPr>
        <p:txBody>
          <a:bodyPr wrap="square" rtlCol="0" anchor="ctr"/>
          <a:lstStyle/>
          <a:p>
            <a:r>
              <a:rPr lang="en-US" sz="4000" dirty="0">
                <a:solidFill>
                  <a:srgbClr val="FFFFFF"/>
                </a:solidFill>
              </a:rPr>
              <a:t>Robespierre</a:t>
            </a:r>
            <a:endParaRPr lang="en-US" sz="4000" dirty="0"/>
          </a:p>
        </p:txBody>
      </p:sp>
      <p:sp>
        <p:nvSpPr>
          <p:cNvPr id="3" name="Text 1"/>
          <p:cNvSpPr/>
          <p:nvPr/>
        </p:nvSpPr>
        <p:spPr>
          <a:xfrm>
            <a:off x="457200" y="1371600"/>
            <a:ext cx="8229600" cy="1828800"/>
          </a:xfrm>
          <a:prstGeom prst="rect">
            <a:avLst/>
          </a:prstGeom>
          <a:noFill/>
          <a:ln/>
        </p:spPr>
        <p:txBody>
          <a:bodyPr wrap="square" rtlCol="0" anchor="ctr"/>
          <a:lstStyle/>
          <a:p>
            <a:pPr algn="l"/>
            <a:r>
              <a:rPr lang="en-US" sz="2000" dirty="0">
                <a:solidFill>
                  <a:srgbClr val="FFFFFF"/>
                </a:solidFill>
              </a:rPr>
              <a:t>Maximilien Robespierre was a French revolutionary leader who was heavily influenced by the Enlightenment thinkers. He championed the concept of democracy and argued for the establishment of a republic based on the principles of liberty, equality, and fraternity. His actions during the revolution had a profound effect on the course of French history.</a:t>
            </a:r>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solidFill>
          <a:srgbClr val="4285F4"/>
        </a:solidFill>
      </p:bgPr>
    </p:bg>
    <p:spTree>
      <p:nvGrpSpPr>
        <p:cNvPr id="1" name=""/>
        <p:cNvGrpSpPr/>
        <p:nvPr/>
      </p:nvGrpSpPr>
      <p:grpSpPr>
        <a:xfrm>
          <a:off x="0" y="0"/>
          <a:ext cx="0" cy="0"/>
          <a:chOff x="0" y="0"/>
          <a:chExt cx="0" cy="0"/>
        </a:xfrm>
      </p:grpSpPr>
      <p:sp>
        <p:nvSpPr>
          <p:cNvPr id="2" name="Text 0"/>
          <p:cNvSpPr/>
          <p:nvPr/>
        </p:nvSpPr>
        <p:spPr>
          <a:xfrm>
            <a:off x="457200" y="228600"/>
            <a:ext cx="8229600" cy="914400"/>
          </a:xfrm>
          <a:prstGeom prst="rect">
            <a:avLst/>
          </a:prstGeom>
          <a:noFill/>
          <a:ln/>
        </p:spPr>
        <p:txBody>
          <a:bodyPr wrap="square" rtlCol="0" anchor="ctr"/>
          <a:lstStyle/>
          <a:p>
            <a:r>
              <a:rPr lang="en-US" sz="4000" dirty="0">
                <a:solidFill>
                  <a:srgbClr val="FFFFFF"/>
                </a:solidFill>
              </a:rPr>
              <a:t>Impact on the Revolution</a:t>
            </a:r>
            <a:endParaRPr lang="en-US" sz="4000" dirty="0"/>
          </a:p>
        </p:txBody>
      </p:sp>
      <p:sp>
        <p:nvSpPr>
          <p:cNvPr id="3" name="Text 1"/>
          <p:cNvSpPr/>
          <p:nvPr/>
        </p:nvSpPr>
        <p:spPr>
          <a:xfrm>
            <a:off x="457200" y="1371600"/>
            <a:ext cx="8229600" cy="1828800"/>
          </a:xfrm>
          <a:prstGeom prst="rect">
            <a:avLst/>
          </a:prstGeom>
          <a:noFill/>
          <a:ln/>
        </p:spPr>
        <p:txBody>
          <a:bodyPr wrap="square" rtlCol="0" anchor="ctr"/>
          <a:lstStyle/>
          <a:p>
            <a:pPr algn="l"/>
            <a:r>
              <a:rPr lang="en-US" sz="2000" dirty="0">
                <a:solidFill>
                  <a:srgbClr val="FFFFFF"/>
                </a:solidFill>
              </a:rPr>
              <a:t>The ideas of the Enlightenment thinkers had a profound impact on the French Revolution. They provided a philosophical justification for the overthrow of the monarchy and the establishment of a republic. They also provided a platform for the development of liberal democratic ideals and the establishment of human rights laws.</a:t>
            </a:r>
            <a:endParaRPr lang="en-US"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2023-05-19T08:07:32Z</dcterms:created>
  <dcterms:modified xsi:type="dcterms:W3CDTF">2023-05-19T08:07:32Z</dcterms:modified>
</cp:coreProperties>
</file>