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Fira Sans Condensed Light"/>
      <p:regular r:id="rId21"/>
      <p:bold r:id="rId22"/>
      <p:italic r:id="rId23"/>
      <p:boldItalic r:id="rId24"/>
    </p:embeddedFont>
    <p:embeddedFont>
      <p:font typeface="Rajdhani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FiraSansCondensedLight-bold.fntdata"/><Relationship Id="rId21" Type="http://schemas.openxmlformats.org/officeDocument/2006/relationships/font" Target="fonts/FiraSansCondensedLight-regular.fntdata"/><Relationship Id="rId24" Type="http://schemas.openxmlformats.org/officeDocument/2006/relationships/font" Target="fonts/FiraSansCondensedLight-boldItalic.fntdata"/><Relationship Id="rId23" Type="http://schemas.openxmlformats.org/officeDocument/2006/relationships/font" Target="fonts/FiraSansCondensed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jdhani-bold.fntdata"/><Relationship Id="rId25" Type="http://schemas.openxmlformats.org/officeDocument/2006/relationships/font" Target="fonts/Rajdhani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6286b99-660d-4821-bf34-cf6fb8d72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6286b99-660d-4821-bf34-cf6fb8d72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1135198e-e662-461b-a8a2-8c18d9842cc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1135198e-e662-461b-a8a2-8c18d9842cc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4e51ee75-0ff1-498d-83f5-9a287d75e03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4e51ee75-0ff1-498d-83f5-9a287d75e03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a18efb8e-2e2f-4626-94ae-b9b81ee13d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a18efb8e-2e2f-4626-94ae-b9b81ee13d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b276acdd-c907-439f-bd97-2bde43b14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b276acdd-c907-439f-bd97-2bde43b14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461761f0-09c5-43c0-8a26-1505a71bab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461761f0-09c5-43c0-8a26-1505a71bab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82d39d76-4d2d-4d46-b4e5-8620428e5ea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82d39d76-4d2d-4d46-b4e5-8620428e5ea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ac8b2248-84de-4a61-b5b3-265f13d6c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ac8b2248-84de-4a61-b5b3-265f13d6c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da0adee1-b699-44b4-a76b-fafd98a4c29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da0adee1-b699-44b4-a76b-fafd98a4c29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e3dfd4c5-bd89-4946-a727-66e703b6748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e3dfd4c5-bd89-4946-a727-66e703b6748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817714c1-2360-4256-862a-d4773f698a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817714c1-2360-4256-862a-d4773f698a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d2f29e1a-9aad-442d-b79b-65af2822c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d2f29e1a-9aad-442d-b79b-65af2822c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074afe95-279c-40a5-936d-8ecc1f7fa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074afe95-279c-40a5-936d-8ecc1f7fa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948aab6a-41b3-4586-b949-f30aba75a20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948aab6a-41b3-4586-b949-f30aba75a20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73ef58df-8e9d-4601-841c-060dfed4dd1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73ef58df-8e9d-4601-841c-060dfed4dd1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20000" y="660625"/>
            <a:ext cx="7808700" cy="3069000"/>
          </a:xfrm>
          <a:prstGeom prst="rect">
            <a:avLst/>
          </a:prstGeom>
          <a:noFill/>
          <a:ln>
            <a:noFill/>
          </a:ln>
          <a:effectLst>
            <a:outerShdw blurRad="314325" rotWithShape="0" algn="bl">
              <a:srgbClr val="000000">
                <a:alpha val="46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The Power of Collaboration</a:t>
            </a:r>
            <a:endParaRPr b="1" sz="6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37525" y="3594475"/>
            <a:ext cx="4607100" cy="4344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 dir="5400000" dist="19050">
              <a:srgbClr val="000000">
                <a:alpha val="52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Unlocking Innovation Through Effective Teamwork</a:t>
            </a:r>
            <a:endParaRPr sz="1200">
              <a:solidFill>
                <a:srgbClr val="F3F3F3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164500" y="1434600"/>
            <a:ext cx="4254900" cy="22743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Fostering a Collaborative Culture</a:t>
            </a:r>
            <a:endParaRPr b="1" sz="43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4792496" y="1201050"/>
            <a:ext cx="3684900" cy="27414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By implementing practical strategies to foster a collaborative culture, organizations can unlock the power of teamwork to drive innovation and growth.</a:t>
            </a:r>
            <a:endParaRPr>
              <a:solidFill>
                <a:srgbClr val="F3F3F3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cxnSp>
        <p:nvCxnSpPr>
          <p:cNvPr id="134" name="Google Shape;134;p22"/>
          <p:cNvCxnSpPr/>
          <p:nvPr/>
        </p:nvCxnSpPr>
        <p:spPr>
          <a:xfrm>
            <a:off x="4507395" y="2256450"/>
            <a:ext cx="0" cy="6306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oval"/>
            <a:tailEnd len="med" w="med" type="oval"/>
          </a:ln>
          <a:effectLst>
            <a:outerShdw blurRad="328613" rotWithShape="0" algn="bl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23"/>
          <p:cNvGrpSpPr/>
          <p:nvPr/>
        </p:nvGrpSpPr>
        <p:grpSpPr>
          <a:xfrm>
            <a:off x="1093675" y="2544900"/>
            <a:ext cx="2339100" cy="1697460"/>
            <a:chOff x="1672488" y="2825000"/>
            <a:chExt cx="2339100" cy="1697460"/>
          </a:xfrm>
        </p:grpSpPr>
        <p:sp>
          <p:nvSpPr>
            <p:cNvPr id="140" name="Google Shape;140;p23">
              <a:hlinkClick/>
            </p:cNvPr>
            <p:cNvSpPr txBox="1"/>
            <p:nvPr/>
          </p:nvSpPr>
          <p:spPr>
            <a:xfrm>
              <a:off x="1672488" y="2884160"/>
              <a:ext cx="2339100" cy="1638300"/>
            </a:xfrm>
            <a:prstGeom prst="rect">
              <a:avLst/>
            </a:prstGeom>
            <a:noFill/>
            <a:ln>
              <a:noFill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3F3F3"/>
                  </a:solidFill>
                  <a:latin typeface="Rajdhani"/>
                  <a:ea typeface="Rajdhani"/>
                  <a:cs typeface="Rajdhani"/>
                  <a:sym typeface="Rajdhani"/>
                </a:rPr>
                <a:t>Create a Shared Vision</a:t>
              </a:r>
              <a:endParaRPr b="1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cxnSp>
          <p:nvCxnSpPr>
            <p:cNvPr id="141" name="Google Shape;141;p23"/>
            <p:cNvCxnSpPr/>
            <p:nvPr/>
          </p:nvCxnSpPr>
          <p:spPr>
            <a:xfrm flipH="1">
              <a:off x="2137088" y="2825000"/>
              <a:ext cx="1411200" cy="120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oval"/>
              <a:tailEnd len="med" w="med" type="oval"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</p:cxnSp>
      </p:grpSp>
      <p:sp>
        <p:nvSpPr>
          <p:cNvPr id="142" name="Google Shape;142;p23"/>
          <p:cNvSpPr txBox="1"/>
          <p:nvPr/>
        </p:nvSpPr>
        <p:spPr>
          <a:xfrm>
            <a:off x="281850" y="255525"/>
            <a:ext cx="8580300" cy="15519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st="19050">
              <a:srgbClr val="000000">
                <a:alpha val="46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Fostering a Collaborative Culture</a:t>
            </a:r>
            <a:endParaRPr b="1" sz="43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grpSp>
        <p:nvGrpSpPr>
          <p:cNvPr id="143" name="Google Shape;143;p23"/>
          <p:cNvGrpSpPr/>
          <p:nvPr/>
        </p:nvGrpSpPr>
        <p:grpSpPr>
          <a:xfrm>
            <a:off x="3402438" y="2544900"/>
            <a:ext cx="2339100" cy="1697460"/>
            <a:chOff x="1672488" y="2825000"/>
            <a:chExt cx="2339100" cy="1697460"/>
          </a:xfrm>
        </p:grpSpPr>
        <p:sp>
          <p:nvSpPr>
            <p:cNvPr id="144" name="Google Shape;144;p23">
              <a:hlinkClick/>
            </p:cNvPr>
            <p:cNvSpPr txBox="1"/>
            <p:nvPr/>
          </p:nvSpPr>
          <p:spPr>
            <a:xfrm>
              <a:off x="1672488" y="2884160"/>
              <a:ext cx="2339100" cy="1638300"/>
            </a:xfrm>
            <a:prstGeom prst="rect">
              <a:avLst/>
            </a:prstGeom>
            <a:noFill/>
            <a:ln>
              <a:noFill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3F3F3"/>
                  </a:solidFill>
                  <a:latin typeface="Rajdhani"/>
                  <a:ea typeface="Rajdhani"/>
                  <a:cs typeface="Rajdhani"/>
                  <a:sym typeface="Rajdhani"/>
                </a:rPr>
                <a:t>Encourage Open Communication</a:t>
              </a:r>
              <a:endParaRPr b="1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cxnSp>
          <p:nvCxnSpPr>
            <p:cNvPr id="145" name="Google Shape;145;p23"/>
            <p:cNvCxnSpPr/>
            <p:nvPr/>
          </p:nvCxnSpPr>
          <p:spPr>
            <a:xfrm flipH="1">
              <a:off x="2137088" y="2825000"/>
              <a:ext cx="1411200" cy="120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oval"/>
              <a:tailEnd len="med" w="med" type="oval"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</p:cxnSp>
      </p:grpSp>
      <p:grpSp>
        <p:nvGrpSpPr>
          <p:cNvPr id="146" name="Google Shape;146;p23"/>
          <p:cNvGrpSpPr/>
          <p:nvPr/>
        </p:nvGrpSpPr>
        <p:grpSpPr>
          <a:xfrm>
            <a:off x="5711200" y="2544900"/>
            <a:ext cx="2339100" cy="1697460"/>
            <a:chOff x="1672488" y="2825000"/>
            <a:chExt cx="2339100" cy="1697460"/>
          </a:xfrm>
        </p:grpSpPr>
        <p:sp>
          <p:nvSpPr>
            <p:cNvPr id="147" name="Google Shape;147;p23">
              <a:hlinkClick/>
            </p:cNvPr>
            <p:cNvSpPr txBox="1"/>
            <p:nvPr/>
          </p:nvSpPr>
          <p:spPr>
            <a:xfrm>
              <a:off x="1672488" y="2884160"/>
              <a:ext cx="2339100" cy="1638300"/>
            </a:xfrm>
            <a:prstGeom prst="rect">
              <a:avLst/>
            </a:prstGeom>
            <a:noFill/>
            <a:ln>
              <a:noFill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3F3F3"/>
                  </a:solidFill>
                  <a:latin typeface="Rajdhani"/>
                  <a:ea typeface="Rajdhani"/>
                  <a:cs typeface="Rajdhani"/>
                  <a:sym typeface="Rajdhani"/>
                </a:rPr>
                <a:t>Celebrate Success Together</a:t>
              </a:r>
              <a:endParaRPr b="1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cxnSp>
          <p:nvCxnSpPr>
            <p:cNvPr id="148" name="Google Shape;148;p23"/>
            <p:cNvCxnSpPr/>
            <p:nvPr/>
          </p:nvCxnSpPr>
          <p:spPr>
            <a:xfrm flipH="1">
              <a:off x="2137088" y="2825000"/>
              <a:ext cx="1411200" cy="120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oval"/>
              <a:tailEnd len="med" w="med" type="oval"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>
            <a:hlinkClick/>
          </p:cNvPr>
          <p:cNvSpPr txBox="1"/>
          <p:nvPr/>
        </p:nvSpPr>
        <p:spPr>
          <a:xfrm>
            <a:off x="2219400" y="1221050"/>
            <a:ext cx="4705200" cy="6771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Create a Shared Vision</a:t>
            </a:r>
            <a:endParaRPr b="1"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191475" y="122100"/>
            <a:ext cx="8007000" cy="5598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6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02</a:t>
            </a: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Fostering a Collaborative Culture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55" name="Google Shape;155;p24">
            <a:hlinkClick/>
          </p:cNvPr>
          <p:cNvSpPr txBox="1"/>
          <p:nvPr/>
        </p:nvSpPr>
        <p:spPr>
          <a:xfrm>
            <a:off x="1579650" y="2505175"/>
            <a:ext cx="5984700" cy="16383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Encourage team members to work towards a common goal.</a:t>
            </a:r>
            <a:endParaRPr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156" name="Google Shape;156;p24"/>
          <p:cNvCxnSpPr/>
          <p:nvPr/>
        </p:nvCxnSpPr>
        <p:spPr>
          <a:xfrm rot="10800000">
            <a:off x="3879600" y="2006575"/>
            <a:ext cx="1384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oval"/>
            <a:tailEnd len="med" w="med" type="oval"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>
            <a:hlinkClick/>
          </p:cNvPr>
          <p:cNvSpPr txBox="1"/>
          <p:nvPr/>
        </p:nvSpPr>
        <p:spPr>
          <a:xfrm>
            <a:off x="2219400" y="1221050"/>
            <a:ext cx="4705200" cy="6771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Encourage Open Communication</a:t>
            </a:r>
            <a:endParaRPr b="1"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191475" y="122100"/>
            <a:ext cx="8007000" cy="5598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6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02</a:t>
            </a: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Fostering a Collaborative Culture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63" name="Google Shape;163;p25">
            <a:hlinkClick/>
          </p:cNvPr>
          <p:cNvSpPr txBox="1"/>
          <p:nvPr/>
        </p:nvSpPr>
        <p:spPr>
          <a:xfrm>
            <a:off x="1579650" y="2505175"/>
            <a:ext cx="5984700" cy="16383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Create an environment that encourages open dialogue and communication.</a:t>
            </a:r>
            <a:endParaRPr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164" name="Google Shape;164;p25"/>
          <p:cNvCxnSpPr/>
          <p:nvPr/>
        </p:nvCxnSpPr>
        <p:spPr>
          <a:xfrm rot="10800000">
            <a:off x="3879600" y="2006575"/>
            <a:ext cx="1384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oval"/>
            <a:tailEnd len="med" w="med" type="oval"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>
            <a:hlinkClick/>
          </p:cNvPr>
          <p:cNvSpPr txBox="1"/>
          <p:nvPr/>
        </p:nvSpPr>
        <p:spPr>
          <a:xfrm>
            <a:off x="2219400" y="1221050"/>
            <a:ext cx="4705200" cy="6771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Celebrate Success Together</a:t>
            </a:r>
            <a:endParaRPr b="1"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70" name="Google Shape;170;p26"/>
          <p:cNvSpPr txBox="1"/>
          <p:nvPr/>
        </p:nvSpPr>
        <p:spPr>
          <a:xfrm>
            <a:off x="191475" y="122100"/>
            <a:ext cx="8007000" cy="5598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6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02</a:t>
            </a: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Fostering a Collaborative Culture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71" name="Google Shape;171;p26">
            <a:hlinkClick/>
          </p:cNvPr>
          <p:cNvSpPr txBox="1"/>
          <p:nvPr/>
        </p:nvSpPr>
        <p:spPr>
          <a:xfrm>
            <a:off x="1579650" y="2505175"/>
            <a:ext cx="5984700" cy="16383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Reward and celebrate team successes, reinforcing the value of collaboration.</a:t>
            </a:r>
            <a:endParaRPr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172" name="Google Shape;172;p26"/>
          <p:cNvCxnSpPr/>
          <p:nvPr/>
        </p:nvCxnSpPr>
        <p:spPr>
          <a:xfrm rot="10800000">
            <a:off x="3879600" y="2006575"/>
            <a:ext cx="1384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oval"/>
            <a:tailEnd len="med" w="med" type="oval"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/>
        </p:nvSpPr>
        <p:spPr>
          <a:xfrm>
            <a:off x="281850" y="255525"/>
            <a:ext cx="8580300" cy="15519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4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Thank You!</a:t>
            </a:r>
            <a:endParaRPr b="1" sz="43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872500" y="662225"/>
            <a:ext cx="7704000" cy="5727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>
              <a:srgbClr val="000000">
                <a:alpha val="46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TABLE OF CONTENTS</a:t>
            </a:r>
            <a:endParaRPr b="1" sz="3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grpSp>
        <p:nvGrpSpPr>
          <p:cNvPr id="61" name="Google Shape;61;p14"/>
          <p:cNvGrpSpPr/>
          <p:nvPr/>
        </p:nvGrpSpPr>
        <p:grpSpPr>
          <a:xfrm>
            <a:off x="2057838" y="1863283"/>
            <a:ext cx="2339275" cy="2395902"/>
            <a:chOff x="2057838" y="1863283"/>
            <a:chExt cx="2339275" cy="2395902"/>
          </a:xfrm>
        </p:grpSpPr>
        <p:sp>
          <p:nvSpPr>
            <p:cNvPr id="62" name="Google Shape;62;p14">
              <a:hlinkClick/>
            </p:cNvPr>
            <p:cNvSpPr txBox="1"/>
            <p:nvPr/>
          </p:nvSpPr>
          <p:spPr>
            <a:xfrm>
              <a:off x="2058013" y="2620885"/>
              <a:ext cx="2339100" cy="1638300"/>
            </a:xfrm>
            <a:prstGeom prst="rect">
              <a:avLst/>
            </a:prstGeom>
            <a:noFill/>
            <a:ln>
              <a:noFill/>
            </a:ln>
            <a:effectLst>
              <a:outerShdw blurRad="328613" rotWithShape="0" algn="bl">
                <a:srgbClr val="000000">
                  <a:alpha val="46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3F3F3"/>
                  </a:solidFill>
                  <a:latin typeface="Rajdhani"/>
                  <a:ea typeface="Rajdhani"/>
                  <a:cs typeface="Rajdhani"/>
                  <a:sym typeface="Rajdhani"/>
                </a:rPr>
                <a:t>The Benefits of Collaboration</a:t>
              </a:r>
              <a:endParaRPr b="1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sp>
          <p:nvSpPr>
            <p:cNvPr id="63" name="Google Shape;63;p14">
              <a:hlinkClick/>
            </p:cNvPr>
            <p:cNvSpPr txBox="1"/>
            <p:nvPr/>
          </p:nvSpPr>
          <p:spPr>
            <a:xfrm>
              <a:off x="2057838" y="1863283"/>
              <a:ext cx="2339100" cy="642600"/>
            </a:xfrm>
            <a:prstGeom prst="rect">
              <a:avLst/>
            </a:prstGeom>
            <a:noFill/>
            <a:ln>
              <a:noFill/>
            </a:ln>
            <a:effectLst>
              <a:outerShdw blurRad="328613" rotWithShape="0" algn="bl">
                <a:srgbClr val="000000">
                  <a:alpha val="4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rgbClr val="F3F3F3"/>
                  </a:solidFill>
                  <a:latin typeface="Rajdhani"/>
                  <a:ea typeface="Rajdhani"/>
                  <a:cs typeface="Rajdhani"/>
                  <a:sym typeface="Rajdhani"/>
                </a:rPr>
                <a:t>01</a:t>
              </a:r>
              <a:endParaRPr b="1" sz="5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cxnSp>
          <p:nvCxnSpPr>
            <p:cNvPr id="64" name="Google Shape;64;p14"/>
            <p:cNvCxnSpPr/>
            <p:nvPr/>
          </p:nvCxnSpPr>
          <p:spPr>
            <a:xfrm flipH="1">
              <a:off x="2522613" y="2561725"/>
              <a:ext cx="1411200" cy="120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oval"/>
              <a:tailEnd len="med" w="med" type="oval"/>
            </a:ln>
            <a:effectLst>
              <a:outerShdw blurRad="328613" rotWithShape="0" algn="bl">
                <a:srgbClr val="000000">
                  <a:alpha val="46000"/>
                </a:srgbClr>
              </a:outerShdw>
            </a:effectLst>
          </p:spPr>
        </p:cxnSp>
      </p:grpSp>
      <p:grpSp>
        <p:nvGrpSpPr>
          <p:cNvPr id="65" name="Google Shape;65;p14"/>
          <p:cNvGrpSpPr/>
          <p:nvPr/>
        </p:nvGrpSpPr>
        <p:grpSpPr>
          <a:xfrm>
            <a:off x="4747041" y="1863302"/>
            <a:ext cx="2339126" cy="2395834"/>
            <a:chOff x="4747041" y="1863302"/>
            <a:chExt cx="2339126" cy="2395834"/>
          </a:xfrm>
        </p:grpSpPr>
        <p:sp>
          <p:nvSpPr>
            <p:cNvPr id="66" name="Google Shape;66;p14">
              <a:hlinkClick/>
            </p:cNvPr>
            <p:cNvSpPr txBox="1"/>
            <p:nvPr/>
          </p:nvSpPr>
          <p:spPr>
            <a:xfrm>
              <a:off x="4747066" y="2620836"/>
              <a:ext cx="2339100" cy="1638300"/>
            </a:xfrm>
            <a:prstGeom prst="rect">
              <a:avLst/>
            </a:prstGeom>
            <a:noFill/>
            <a:ln>
              <a:noFill/>
            </a:ln>
            <a:effectLst>
              <a:outerShdw blurRad="328613" rotWithShape="0" algn="bl">
                <a:srgbClr val="000000">
                  <a:alpha val="46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3F3F3"/>
                  </a:solidFill>
                  <a:latin typeface="Rajdhani"/>
                  <a:ea typeface="Rajdhani"/>
                  <a:cs typeface="Rajdhani"/>
                  <a:sym typeface="Rajdhani"/>
                </a:rPr>
                <a:t>Fostering a Collaborative Culture</a:t>
              </a:r>
              <a:endParaRPr b="1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sp>
          <p:nvSpPr>
            <p:cNvPr id="67" name="Google Shape;67;p14">
              <a:hlinkClick/>
            </p:cNvPr>
            <p:cNvSpPr txBox="1"/>
            <p:nvPr/>
          </p:nvSpPr>
          <p:spPr>
            <a:xfrm>
              <a:off x="4747041" y="1863302"/>
              <a:ext cx="2339100" cy="642600"/>
            </a:xfrm>
            <a:prstGeom prst="rect">
              <a:avLst/>
            </a:prstGeom>
            <a:noFill/>
            <a:ln>
              <a:noFill/>
            </a:ln>
            <a:effectLst>
              <a:outerShdw blurRad="328613" rotWithShape="0" algn="bl">
                <a:srgbClr val="000000">
                  <a:alpha val="46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rgbClr val="F3F3F3"/>
                  </a:solidFill>
                  <a:latin typeface="Rajdhani"/>
                  <a:ea typeface="Rajdhani"/>
                  <a:cs typeface="Rajdhani"/>
                  <a:sym typeface="Rajdhani"/>
                </a:rPr>
                <a:t>02</a:t>
              </a:r>
              <a:endParaRPr b="1" sz="5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cxnSp>
          <p:nvCxnSpPr>
            <p:cNvPr id="68" name="Google Shape;68;p14"/>
            <p:cNvCxnSpPr/>
            <p:nvPr/>
          </p:nvCxnSpPr>
          <p:spPr>
            <a:xfrm flipH="1">
              <a:off x="5210513" y="2561725"/>
              <a:ext cx="1411200" cy="120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oval"/>
              <a:tailEnd len="med" w="med" type="oval"/>
            </a:ln>
            <a:effectLst>
              <a:outerShdw blurRad="328613" rotWithShape="0" algn="bl">
                <a:srgbClr val="000000">
                  <a:alpha val="46000"/>
                </a:srgbClr>
              </a:outerShdw>
            </a:effectLst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107025" y="2232475"/>
            <a:ext cx="8821200" cy="18492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st="19050">
              <a:srgbClr val="000000">
                <a:alpha val="46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The Benefits of Collaboration</a:t>
            </a:r>
            <a:endParaRPr b="1" sz="59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164204" y="121950"/>
            <a:ext cx="3676200" cy="18147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st="19050">
              <a:srgbClr val="000000">
                <a:alpha val="46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01</a:t>
            </a:r>
            <a:endParaRPr b="1" sz="14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 flipH="1" rot="10800000">
            <a:off x="5316200" y="2232475"/>
            <a:ext cx="3425700" cy="21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oval"/>
            <a:tailEnd len="med" w="med" type="oval"/>
          </a:ln>
          <a:effectLst>
            <a:outerShdw blurRad="328613" rotWithShape="0" algn="bl" dist="19050">
              <a:srgbClr val="000000">
                <a:alpha val="46000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164500" y="1434600"/>
            <a:ext cx="4254900" cy="22743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The Benefits of Collaboration</a:t>
            </a:r>
            <a:endParaRPr b="1" sz="43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792496" y="1201050"/>
            <a:ext cx="3684900" cy="27414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Fira Sans Condensed Light"/>
                <a:ea typeface="Fira Sans Condensed Light"/>
                <a:cs typeface="Fira Sans Condensed Light"/>
                <a:sym typeface="Fira Sans Condensed Light"/>
              </a:rPr>
              <a:t>By fostering a collaborative culture, organizations can enhance problem-solving, creativity, and decision-making, ultimately leading to long-term success.</a:t>
            </a:r>
            <a:endParaRPr>
              <a:solidFill>
                <a:srgbClr val="F3F3F3"/>
              </a:solidFill>
              <a:latin typeface="Fira Sans Condensed Light"/>
              <a:ea typeface="Fira Sans Condensed Light"/>
              <a:cs typeface="Fira Sans Condensed Light"/>
              <a:sym typeface="Fira Sans Condensed Light"/>
            </a:endParaRPr>
          </a:p>
        </p:txBody>
      </p:sp>
      <p:cxnSp>
        <p:nvCxnSpPr>
          <p:cNvPr id="82" name="Google Shape;82;p16"/>
          <p:cNvCxnSpPr/>
          <p:nvPr/>
        </p:nvCxnSpPr>
        <p:spPr>
          <a:xfrm>
            <a:off x="4507395" y="2256450"/>
            <a:ext cx="0" cy="6306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oval"/>
            <a:tailEnd len="med" w="med" type="oval"/>
          </a:ln>
          <a:effectLst>
            <a:outerShdw blurRad="328613" rotWithShape="0" algn="bl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7"/>
          <p:cNvGrpSpPr/>
          <p:nvPr/>
        </p:nvGrpSpPr>
        <p:grpSpPr>
          <a:xfrm>
            <a:off x="1093675" y="2544900"/>
            <a:ext cx="2339100" cy="1697460"/>
            <a:chOff x="1672488" y="2825000"/>
            <a:chExt cx="2339100" cy="1697460"/>
          </a:xfrm>
        </p:grpSpPr>
        <p:sp>
          <p:nvSpPr>
            <p:cNvPr id="88" name="Google Shape;88;p17">
              <a:hlinkClick/>
            </p:cNvPr>
            <p:cNvSpPr txBox="1"/>
            <p:nvPr/>
          </p:nvSpPr>
          <p:spPr>
            <a:xfrm>
              <a:off x="1672488" y="2884160"/>
              <a:ext cx="2339100" cy="1638300"/>
            </a:xfrm>
            <a:prstGeom prst="rect">
              <a:avLst/>
            </a:prstGeom>
            <a:noFill/>
            <a:ln>
              <a:noFill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3F3F3"/>
                  </a:solidFill>
                  <a:latin typeface="Rajdhani"/>
                  <a:ea typeface="Rajdhani"/>
                  <a:cs typeface="Rajdhani"/>
                  <a:sym typeface="Rajdhani"/>
                </a:rPr>
                <a:t>Enhanced Problem-Solving Capabilities</a:t>
              </a:r>
              <a:endParaRPr b="1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cxnSp>
          <p:nvCxnSpPr>
            <p:cNvPr id="89" name="Google Shape;89;p17"/>
            <p:cNvCxnSpPr/>
            <p:nvPr/>
          </p:nvCxnSpPr>
          <p:spPr>
            <a:xfrm flipH="1">
              <a:off x="2137088" y="2825000"/>
              <a:ext cx="1411200" cy="120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oval"/>
              <a:tailEnd len="med" w="med" type="oval"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</p:cxnSp>
      </p:grpSp>
      <p:sp>
        <p:nvSpPr>
          <p:cNvPr id="90" name="Google Shape;90;p17"/>
          <p:cNvSpPr txBox="1"/>
          <p:nvPr/>
        </p:nvSpPr>
        <p:spPr>
          <a:xfrm>
            <a:off x="281850" y="255525"/>
            <a:ext cx="8580300" cy="15519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st="19050">
              <a:srgbClr val="000000">
                <a:alpha val="46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The Benefits of Collaboration</a:t>
            </a:r>
            <a:endParaRPr b="1" sz="43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grpSp>
        <p:nvGrpSpPr>
          <p:cNvPr id="91" name="Google Shape;91;p17"/>
          <p:cNvGrpSpPr/>
          <p:nvPr/>
        </p:nvGrpSpPr>
        <p:grpSpPr>
          <a:xfrm>
            <a:off x="3402438" y="2544900"/>
            <a:ext cx="2339100" cy="1697460"/>
            <a:chOff x="1672488" y="2825000"/>
            <a:chExt cx="2339100" cy="1697460"/>
          </a:xfrm>
        </p:grpSpPr>
        <p:sp>
          <p:nvSpPr>
            <p:cNvPr id="92" name="Google Shape;92;p17">
              <a:hlinkClick/>
            </p:cNvPr>
            <p:cNvSpPr txBox="1"/>
            <p:nvPr/>
          </p:nvSpPr>
          <p:spPr>
            <a:xfrm>
              <a:off x="1672488" y="2884160"/>
              <a:ext cx="2339100" cy="1638300"/>
            </a:xfrm>
            <a:prstGeom prst="rect">
              <a:avLst/>
            </a:prstGeom>
            <a:noFill/>
            <a:ln>
              <a:noFill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3F3F3"/>
                  </a:solidFill>
                  <a:latin typeface="Rajdhani"/>
                  <a:ea typeface="Rajdhani"/>
                  <a:cs typeface="Rajdhani"/>
                  <a:sym typeface="Rajdhani"/>
                </a:rPr>
                <a:t>Increased Creativity</a:t>
              </a:r>
              <a:endParaRPr b="1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cxnSp>
          <p:nvCxnSpPr>
            <p:cNvPr id="93" name="Google Shape;93;p17"/>
            <p:cNvCxnSpPr/>
            <p:nvPr/>
          </p:nvCxnSpPr>
          <p:spPr>
            <a:xfrm flipH="1">
              <a:off x="2137088" y="2825000"/>
              <a:ext cx="1411200" cy="120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oval"/>
              <a:tailEnd len="med" w="med" type="oval"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</p:cxnSp>
      </p:grpSp>
      <p:grpSp>
        <p:nvGrpSpPr>
          <p:cNvPr id="94" name="Google Shape;94;p17"/>
          <p:cNvGrpSpPr/>
          <p:nvPr/>
        </p:nvGrpSpPr>
        <p:grpSpPr>
          <a:xfrm>
            <a:off x="5711200" y="2544900"/>
            <a:ext cx="2339100" cy="1697460"/>
            <a:chOff x="1672488" y="2825000"/>
            <a:chExt cx="2339100" cy="1697460"/>
          </a:xfrm>
        </p:grpSpPr>
        <p:sp>
          <p:nvSpPr>
            <p:cNvPr id="95" name="Google Shape;95;p17">
              <a:hlinkClick/>
            </p:cNvPr>
            <p:cNvSpPr txBox="1"/>
            <p:nvPr/>
          </p:nvSpPr>
          <p:spPr>
            <a:xfrm>
              <a:off x="1672488" y="2884160"/>
              <a:ext cx="2339100" cy="1638300"/>
            </a:xfrm>
            <a:prstGeom prst="rect">
              <a:avLst/>
            </a:prstGeom>
            <a:noFill/>
            <a:ln>
              <a:noFill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rgbClr val="F3F3F3"/>
                  </a:solidFill>
                  <a:latin typeface="Rajdhani"/>
                  <a:ea typeface="Rajdhani"/>
                  <a:cs typeface="Rajdhani"/>
                  <a:sym typeface="Rajdhani"/>
                </a:rPr>
                <a:t>Accelerated Decision-Making Processes</a:t>
              </a:r>
              <a:endParaRPr b="1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endParaRPr>
            </a:p>
          </p:txBody>
        </p:sp>
        <p:cxnSp>
          <p:nvCxnSpPr>
            <p:cNvPr id="96" name="Google Shape;96;p17"/>
            <p:cNvCxnSpPr/>
            <p:nvPr/>
          </p:nvCxnSpPr>
          <p:spPr>
            <a:xfrm flipH="1">
              <a:off x="2137088" y="2825000"/>
              <a:ext cx="1411200" cy="1200"/>
            </a:xfrm>
            <a:prstGeom prst="straightConnector1">
              <a:avLst/>
            </a:prstGeom>
            <a:noFill/>
            <a:ln cap="flat" cmpd="sng" w="19050">
              <a:solidFill>
                <a:srgbClr val="F3F3F3"/>
              </a:solidFill>
              <a:prstDash val="solid"/>
              <a:round/>
              <a:headEnd len="med" w="med" type="oval"/>
              <a:tailEnd len="med" w="med" type="oval"/>
            </a:ln>
            <a:effectLst>
              <a:outerShdw blurRad="328613" rotWithShape="0" algn="bl" dist="19050">
                <a:srgbClr val="000000">
                  <a:alpha val="46000"/>
                </a:srgbClr>
              </a:outerShdw>
            </a:effectLst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>
            <a:hlinkClick/>
          </p:cNvPr>
          <p:cNvSpPr txBox="1"/>
          <p:nvPr/>
        </p:nvSpPr>
        <p:spPr>
          <a:xfrm>
            <a:off x="2219400" y="1221050"/>
            <a:ext cx="4705200" cy="6771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Enhanced Problem-Solving Capabilities</a:t>
            </a:r>
            <a:endParaRPr b="1"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191475" y="122100"/>
            <a:ext cx="8007000" cy="5598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6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01</a:t>
            </a: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The Benefits of Collaboration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03" name="Google Shape;103;p18">
            <a:hlinkClick/>
          </p:cNvPr>
          <p:cNvSpPr txBox="1"/>
          <p:nvPr/>
        </p:nvSpPr>
        <p:spPr>
          <a:xfrm>
            <a:off x="1579650" y="2505175"/>
            <a:ext cx="5984700" cy="16383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Collaboration leads to diverse perspectives and more effective problem-solving.</a:t>
            </a:r>
            <a:endParaRPr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104" name="Google Shape;104;p18"/>
          <p:cNvCxnSpPr/>
          <p:nvPr/>
        </p:nvCxnSpPr>
        <p:spPr>
          <a:xfrm rot="10800000">
            <a:off x="3879600" y="2006575"/>
            <a:ext cx="1384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oval"/>
            <a:tailEnd len="med" w="med" type="oval"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>
            <a:hlinkClick/>
          </p:cNvPr>
          <p:cNvSpPr txBox="1"/>
          <p:nvPr/>
        </p:nvSpPr>
        <p:spPr>
          <a:xfrm>
            <a:off x="2219400" y="1221050"/>
            <a:ext cx="4705200" cy="6771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Increased Creativity</a:t>
            </a:r>
            <a:endParaRPr b="1"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191475" y="122100"/>
            <a:ext cx="8007000" cy="5598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6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01</a:t>
            </a: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The Benefits of Collaboration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11" name="Google Shape;111;p19">
            <a:hlinkClick/>
          </p:cNvPr>
          <p:cNvSpPr txBox="1"/>
          <p:nvPr/>
        </p:nvSpPr>
        <p:spPr>
          <a:xfrm>
            <a:off x="1579650" y="2505175"/>
            <a:ext cx="5984700" cy="16383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Collaboration sparks creativity as individuals can build off each other's ideas.</a:t>
            </a:r>
            <a:endParaRPr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112" name="Google Shape;112;p19"/>
          <p:cNvCxnSpPr/>
          <p:nvPr/>
        </p:nvCxnSpPr>
        <p:spPr>
          <a:xfrm rot="10800000">
            <a:off x="3879600" y="2006575"/>
            <a:ext cx="1384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oval"/>
            <a:tailEnd len="med" w="med" type="oval"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>
            <a:hlinkClick/>
          </p:cNvPr>
          <p:cNvSpPr txBox="1"/>
          <p:nvPr/>
        </p:nvSpPr>
        <p:spPr>
          <a:xfrm>
            <a:off x="2219400" y="1221050"/>
            <a:ext cx="4705200" cy="6771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Accelerated Decision-Making Processes</a:t>
            </a:r>
            <a:endParaRPr b="1"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191475" y="122100"/>
            <a:ext cx="8007000" cy="5598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62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01</a:t>
            </a: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 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The Benefits of Collaboration</a:t>
            </a:r>
            <a:endParaRPr sz="17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19" name="Google Shape;119;p20">
            <a:hlinkClick/>
          </p:cNvPr>
          <p:cNvSpPr txBox="1"/>
          <p:nvPr/>
        </p:nvSpPr>
        <p:spPr>
          <a:xfrm>
            <a:off x="1579650" y="2505175"/>
            <a:ext cx="5984700" cy="1638300"/>
          </a:xfrm>
          <a:prstGeom prst="rect">
            <a:avLst/>
          </a:prstGeom>
          <a:noFill/>
          <a:ln>
            <a:noFill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Collaboration allows for quicker decision-making as ideas can be evaluated and implemented faster.</a:t>
            </a:r>
            <a:endParaRPr sz="2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120" name="Google Shape;120;p20"/>
          <p:cNvCxnSpPr/>
          <p:nvPr/>
        </p:nvCxnSpPr>
        <p:spPr>
          <a:xfrm rot="10800000">
            <a:off x="3879600" y="2006575"/>
            <a:ext cx="1384800" cy="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oval"/>
            <a:tailEnd len="med" w="med" type="oval"/>
          </a:ln>
          <a:effectLst>
            <a:outerShdw blurRad="342900" rotWithShape="0" algn="bl" dist="19050">
              <a:srgbClr val="000000">
                <a:alpha val="46000"/>
              </a:srgbClr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/>
        </p:nvSpPr>
        <p:spPr>
          <a:xfrm>
            <a:off x="107025" y="2232475"/>
            <a:ext cx="8821200" cy="18492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st="19050">
              <a:srgbClr val="000000">
                <a:alpha val="46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9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Fostering a Collaborative Culture</a:t>
            </a:r>
            <a:endParaRPr b="1" sz="59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5164204" y="121950"/>
            <a:ext cx="3676200" cy="1814700"/>
          </a:xfrm>
          <a:prstGeom prst="rect">
            <a:avLst/>
          </a:prstGeom>
          <a:noFill/>
          <a:ln>
            <a:noFill/>
          </a:ln>
          <a:effectLst>
            <a:outerShdw blurRad="328613" rotWithShape="0" algn="bl" dist="19050">
              <a:srgbClr val="000000">
                <a:alpha val="46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0">
                <a:solidFill>
                  <a:srgbClr val="F3F3F3"/>
                </a:solidFill>
                <a:latin typeface="Rajdhani"/>
                <a:ea typeface="Rajdhani"/>
                <a:cs typeface="Rajdhani"/>
                <a:sym typeface="Rajdhani"/>
              </a:rPr>
              <a:t>02</a:t>
            </a:r>
            <a:endParaRPr b="1" sz="14000">
              <a:solidFill>
                <a:srgbClr val="F3F3F3"/>
              </a:solidFill>
              <a:latin typeface="Rajdhani"/>
              <a:ea typeface="Rajdhani"/>
              <a:cs typeface="Rajdhani"/>
              <a:sym typeface="Rajdhani"/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 flipH="1" rot="10800000">
            <a:off x="5316200" y="2232475"/>
            <a:ext cx="3425700" cy="2100"/>
          </a:xfrm>
          <a:prstGeom prst="straightConnector1">
            <a:avLst/>
          </a:prstGeom>
          <a:noFill/>
          <a:ln cap="flat" cmpd="sng" w="19050">
            <a:solidFill>
              <a:srgbClr val="F3F3F3"/>
            </a:solidFill>
            <a:prstDash val="solid"/>
            <a:round/>
            <a:headEnd len="med" w="med" type="oval"/>
            <a:tailEnd len="med" w="med" type="oval"/>
          </a:ln>
          <a:effectLst>
            <a:outerShdw blurRad="328613" rotWithShape="0" algn="bl" dist="19050">
              <a:srgbClr val="000000">
                <a:alpha val="46000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